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68" r:id="rId3"/>
    <p:sldId id="269" r:id="rId4"/>
    <p:sldId id="262" r:id="rId5"/>
    <p:sldId id="272" r:id="rId6"/>
    <p:sldId id="265" r:id="rId7"/>
    <p:sldId id="264" r:id="rId8"/>
    <p:sldId id="267" r:id="rId9"/>
    <p:sldId id="274" r:id="rId10"/>
    <p:sldId id="273" r:id="rId11"/>
    <p:sldId id="266" r:id="rId12"/>
    <p:sldId id="285" r:id="rId13"/>
    <p:sldId id="282" r:id="rId14"/>
    <p:sldId id="278" r:id="rId15"/>
    <p:sldId id="275" r:id="rId16"/>
    <p:sldId id="277" r:id="rId17"/>
    <p:sldId id="290" r:id="rId18"/>
    <p:sldId id="260" r:id="rId19"/>
    <p:sldId id="283" r:id="rId20"/>
    <p:sldId id="289" r:id="rId21"/>
    <p:sldId id="288" r:id="rId22"/>
    <p:sldId id="287" r:id="rId23"/>
    <p:sldId id="286" r:id="rId24"/>
    <p:sldId id="281" r:id="rId25"/>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38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455A6E-4CFD-4CE4-B392-B850EB9B9509}"/>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FE939861-9BA4-4430-BF09-A0179387D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156437AB-0BE6-416B-B5E1-AD33CB0F4156}"/>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D13C246D-9D06-45AE-9409-E78C727854C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435FF0C-95F9-4E0D-9703-42C16C63A8E7}"/>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122864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E5A88E-8FD4-462C-86F6-BE33485D083E}"/>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D25FC95F-9B38-4580-B0D1-D3BDA8322A20}"/>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C1F0FD1F-4CCB-44DD-BBBC-2C76DDC5132A}"/>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D9C335D0-5C41-47A2-ABD8-BC7B0E651A9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7881ECB5-B9CD-459B-BACE-F2379593637E}"/>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36507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EB27A4F8-F4F5-48CD-A200-9794EBAFE3A5}"/>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1672D705-B0EE-4079-B238-87F33AF5D286}"/>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5378138D-0DC4-41A8-B245-093842AD504F}"/>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7265C484-2B1D-4597-A6FF-D63AA71AD10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F7789BC-E087-4DF4-8857-64B3831A4E08}"/>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602808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62FB7A-B932-491C-A1F7-DE2DD91AAC0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8C456B13-79C0-4072-8B33-E42635B4AA6B}"/>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D8B26706-F413-46A8-852F-9B1AD9213900}"/>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90BAB266-DC2A-4022-9B36-DC49B98D5EBB}"/>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89E545A3-9FD7-4B85-B60A-97FBE5131929}"/>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1420169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07CEB5-A908-4B4A-870E-598F6C09B49E}"/>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720C9A25-D6CC-4A2A-B5E1-33CB6BB315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18D689B3-204E-4FDB-A1B3-126497EEBEC9}"/>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3C429F7E-56A1-418A-ACBD-BF5073B873D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28182EC0-F154-4BCA-A884-61EEE17B7E90}"/>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95065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DC680D-3D6C-4CA2-A428-AA41CA8DC848}"/>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26C83E76-D1C9-4714-ADFC-086E44094E20}"/>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BC2C6138-CED5-4467-8857-1BD979480C53}"/>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742436E2-5D2A-40D8-A65A-9D3E0590B74A}"/>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6" name="Zástupný objekt pre pätu 5">
            <a:extLst>
              <a:ext uri="{FF2B5EF4-FFF2-40B4-BE49-F238E27FC236}">
                <a16:creationId xmlns:a16="http://schemas.microsoft.com/office/drawing/2014/main" id="{17ABF175-9C56-4C29-A0AD-B2FF370F07BA}"/>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72C22931-8594-412A-98FC-8C98C3987E26}"/>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2866813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CFF7F8-7491-41A9-9176-410A1EF688B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3B89130-4C98-44AC-B49B-5B159CF4E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35D17D01-CE61-4D69-B0B3-1BFD83DF1F3C}"/>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775C0CB2-627A-4035-975D-FCD739DCA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B50B2753-FF6F-42FE-B464-2E897D714C86}"/>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073D41FF-8E06-4E98-81C2-55BCC4A7E135}"/>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8" name="Zástupný objekt pre pätu 7">
            <a:extLst>
              <a:ext uri="{FF2B5EF4-FFF2-40B4-BE49-F238E27FC236}">
                <a16:creationId xmlns:a16="http://schemas.microsoft.com/office/drawing/2014/main" id="{80DA9D2B-E245-4834-B5BB-5F14116FCD0C}"/>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1A2947DE-2279-436D-9C81-A2C6B81B1D65}"/>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32423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62124E-5434-40BC-9059-50F470DD28D8}"/>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C2D4DB90-BF44-4CAC-8C5C-53D49B4F9ABA}"/>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4" name="Zástupný objekt pre pätu 3">
            <a:extLst>
              <a:ext uri="{FF2B5EF4-FFF2-40B4-BE49-F238E27FC236}">
                <a16:creationId xmlns:a16="http://schemas.microsoft.com/office/drawing/2014/main" id="{E4B74D11-8053-45AD-A7AA-C9313A73BFCD}"/>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91DDEA16-2021-4A96-8F19-7846374469C0}"/>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2631109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FAA46D15-9840-4056-B594-2FDDF7A7D898}"/>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3" name="Zástupný objekt pre pätu 2">
            <a:extLst>
              <a:ext uri="{FF2B5EF4-FFF2-40B4-BE49-F238E27FC236}">
                <a16:creationId xmlns:a16="http://schemas.microsoft.com/office/drawing/2014/main" id="{68AECC33-6EFC-444E-95A3-DC514921DFD1}"/>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E0984343-F120-4B01-98D6-B07DD4C65675}"/>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3935989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0BB1C7-4C37-4E56-9A27-88372FAE9E36}"/>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DCC2DCB9-3C8A-4612-8ED2-A7F3CFA838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8E21C28D-245F-4536-8385-32821B2404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CB413129-4F8C-4AB7-B422-5C09FE116064}"/>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6" name="Zástupný objekt pre pätu 5">
            <a:extLst>
              <a:ext uri="{FF2B5EF4-FFF2-40B4-BE49-F238E27FC236}">
                <a16:creationId xmlns:a16="http://schemas.microsoft.com/office/drawing/2014/main" id="{DA5EB9E3-CFB8-488E-832E-994D813D316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7C44FD6B-9BF8-40EB-BE42-97C3143B47CC}"/>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3969073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8D598D-5BE4-46F3-BCFB-D01D67E9379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38BA88E7-3D10-4EFE-B156-60DDB80B99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3F5799C8-9079-404A-8E79-C5428CB97F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9CD59A5-863F-426C-9B83-0A5A7322E2DE}"/>
              </a:ext>
            </a:extLst>
          </p:cNvPr>
          <p:cNvSpPr>
            <a:spLocks noGrp="1"/>
          </p:cNvSpPr>
          <p:nvPr>
            <p:ph type="dt" sz="half" idx="10"/>
          </p:nvPr>
        </p:nvSpPr>
        <p:spPr/>
        <p:txBody>
          <a:bodyPr/>
          <a:lstStyle/>
          <a:p>
            <a:fld id="{5C76FD4C-CABE-483E-9254-C930832C057F}" type="datetimeFigureOut">
              <a:rPr lang="sk-SK" smtClean="0"/>
              <a:t>13. 1. 2021</a:t>
            </a:fld>
            <a:endParaRPr lang="sk-SK"/>
          </a:p>
        </p:txBody>
      </p:sp>
      <p:sp>
        <p:nvSpPr>
          <p:cNvPr id="6" name="Zástupný objekt pre pätu 5">
            <a:extLst>
              <a:ext uri="{FF2B5EF4-FFF2-40B4-BE49-F238E27FC236}">
                <a16:creationId xmlns:a16="http://schemas.microsoft.com/office/drawing/2014/main" id="{7BBAF01B-353C-4BD9-AA3C-53C504AE2E84}"/>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0A09993C-48A0-497B-9287-9BE9D4983439}"/>
              </a:ext>
            </a:extLst>
          </p:cNvPr>
          <p:cNvSpPr>
            <a:spLocks noGrp="1"/>
          </p:cNvSpPr>
          <p:nvPr>
            <p:ph type="sldNum" sz="quarter" idx="12"/>
          </p:nvPr>
        </p:nvSpPr>
        <p:spPr/>
        <p:txBody>
          <a:bodyPr/>
          <a:lstStyle/>
          <a:p>
            <a:fld id="{53F21691-9FA8-4615-8890-45F7D0857A72}" type="slidenum">
              <a:rPr lang="sk-SK" smtClean="0"/>
              <a:t>‹#›</a:t>
            </a:fld>
            <a:endParaRPr lang="sk-SK"/>
          </a:p>
        </p:txBody>
      </p:sp>
    </p:spTree>
    <p:extLst>
      <p:ext uri="{BB962C8B-B14F-4D97-AF65-F5344CB8AC3E}">
        <p14:creationId xmlns:p14="http://schemas.microsoft.com/office/powerpoint/2010/main" val="301881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1E082CCD-91B0-4F18-8A66-A5F57D67D5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A188196C-8C9D-438E-A894-E3A10D1ABE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19A2567B-90C8-4A54-A20F-5BAFB805E6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76FD4C-CABE-483E-9254-C930832C057F}" type="datetimeFigureOut">
              <a:rPr lang="sk-SK" smtClean="0"/>
              <a:t>13. 1. 2021</a:t>
            </a:fld>
            <a:endParaRPr lang="sk-SK"/>
          </a:p>
        </p:txBody>
      </p:sp>
      <p:sp>
        <p:nvSpPr>
          <p:cNvPr id="5" name="Zástupný objekt pre pätu 4">
            <a:extLst>
              <a:ext uri="{FF2B5EF4-FFF2-40B4-BE49-F238E27FC236}">
                <a16:creationId xmlns:a16="http://schemas.microsoft.com/office/drawing/2014/main" id="{724BE5C1-9178-40AF-8F58-3D5A56D097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D0FFA5CC-7031-48FD-9DE5-C16E69212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1691-9FA8-4615-8890-45F7D0857A72}" type="slidenum">
              <a:rPr lang="sk-SK" smtClean="0"/>
              <a:t>‹#›</a:t>
            </a:fld>
            <a:endParaRPr lang="sk-SK"/>
          </a:p>
        </p:txBody>
      </p:sp>
    </p:spTree>
    <p:extLst>
      <p:ext uri="{BB962C8B-B14F-4D97-AF65-F5344CB8AC3E}">
        <p14:creationId xmlns:p14="http://schemas.microsoft.com/office/powerpoint/2010/main" val="1049287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mupb.s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B83CD003-9CD1-4341-9645-54C62A012B91}"/>
              </a:ext>
            </a:extLst>
          </p:cNvPr>
          <p:cNvSpPr>
            <a:spLocks noGrp="1"/>
          </p:cNvSpPr>
          <p:nvPr>
            <p:ph type="ctrTitle"/>
          </p:nvPr>
        </p:nvSpPr>
        <p:spPr>
          <a:xfrm>
            <a:off x="7559812" y="2723322"/>
            <a:ext cx="3731965" cy="2837506"/>
          </a:xfrm>
        </p:spPr>
        <p:txBody>
          <a:bodyPr>
            <a:normAutofit fontScale="90000"/>
          </a:bodyPr>
          <a:lstStyle/>
          <a:p>
            <a:pPr algn="l"/>
            <a:br>
              <a:rPr lang="sk-SK" sz="1100" b="1" dirty="0">
                <a:solidFill>
                  <a:srgbClr val="FFFFFF"/>
                </a:solidFill>
              </a:rPr>
            </a:br>
            <a:br>
              <a:rPr lang="sk-SK" sz="1100" b="1" dirty="0">
                <a:solidFill>
                  <a:srgbClr val="FFFFFF"/>
                </a:solidFill>
              </a:rPr>
            </a:br>
            <a:br>
              <a:rPr lang="sk-SK" sz="1100" b="1" dirty="0">
                <a:solidFill>
                  <a:srgbClr val="FFFFFF"/>
                </a:solidFill>
              </a:rPr>
            </a:br>
            <a:br>
              <a:rPr lang="sk-SK" sz="1100" b="1" dirty="0">
                <a:solidFill>
                  <a:srgbClr val="FFFFFF"/>
                </a:solidFill>
              </a:rPr>
            </a:br>
            <a:br>
              <a:rPr lang="sk-SK" sz="1100" b="1" dirty="0">
                <a:solidFill>
                  <a:srgbClr val="FFFFFF"/>
                </a:solidFill>
              </a:rPr>
            </a:br>
            <a:br>
              <a:rPr lang="sk-SK" sz="1100" b="1" dirty="0">
                <a:solidFill>
                  <a:srgbClr val="FFFFFF"/>
                </a:solidFill>
              </a:rPr>
            </a:br>
            <a:br>
              <a:rPr lang="sk-SK" sz="1100" b="1" dirty="0">
                <a:solidFill>
                  <a:srgbClr val="FFFFFF"/>
                </a:solidFill>
              </a:rPr>
            </a:br>
            <a:br>
              <a:rPr lang="sk-SK" sz="1100" b="1" dirty="0">
                <a:solidFill>
                  <a:srgbClr val="FFFFFF"/>
                </a:solidFill>
              </a:rPr>
            </a:br>
            <a:r>
              <a:rPr lang="sk-SK" sz="2400" b="1" dirty="0">
                <a:solidFill>
                  <a:srgbClr val="FFFFFF"/>
                </a:solidFill>
              </a:rPr>
              <a:t>NÁVRH ZMIEN A DOPLNKOV </a:t>
            </a:r>
            <a:br>
              <a:rPr lang="sk-SK" sz="2400" b="1" dirty="0">
                <a:solidFill>
                  <a:srgbClr val="FFFFFF"/>
                </a:solidFill>
              </a:rPr>
            </a:br>
            <a:r>
              <a:rPr lang="sk-SK" sz="2400" b="1" dirty="0">
                <a:solidFill>
                  <a:srgbClr val="FFFFFF"/>
                </a:solidFill>
              </a:rPr>
              <a:t>č. 4/2020 ÚZEMNÉHO PLÁNU ZÓNY CENTRUM – PODUNAJSKÉ BISKUPICE, V ZNENÍ PREDCHÁDZAJÚCICH  ZMIEN A DOPLNKOV</a:t>
            </a:r>
            <a:br>
              <a:rPr lang="sk-SK" sz="1100" dirty="0">
                <a:solidFill>
                  <a:srgbClr val="FFFFFF"/>
                </a:solidFill>
              </a:rPr>
            </a:br>
            <a:r>
              <a:rPr lang="sk-SK" sz="1100" dirty="0">
                <a:solidFill>
                  <a:srgbClr val="FFFFFF"/>
                </a:solidFill>
              </a:rPr>
              <a:t> </a:t>
            </a:r>
            <a:br>
              <a:rPr lang="sk-SK" sz="1100" dirty="0">
                <a:solidFill>
                  <a:srgbClr val="FFFFFF"/>
                </a:solidFill>
              </a:rPr>
            </a:br>
            <a:endParaRPr lang="sk-SK" sz="1100" dirty="0">
              <a:solidFill>
                <a:srgbClr val="FFFFFF"/>
              </a:solidFill>
            </a:endParaRPr>
          </a:p>
        </p:txBody>
      </p:sp>
      <p:sp>
        <p:nvSpPr>
          <p:cNvPr id="26"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Obrázok 3">
            <a:extLst>
              <a:ext uri="{FF2B5EF4-FFF2-40B4-BE49-F238E27FC236}">
                <a16:creationId xmlns:a16="http://schemas.microsoft.com/office/drawing/2014/main" id="{5F5C9931-00D3-4BC2-B5E3-57592762D46F}"/>
              </a:ext>
            </a:extLst>
          </p:cNvPr>
          <p:cNvPicPr/>
          <p:nvPr/>
        </p:nvPicPr>
        <p:blipFill rotWithShape="1">
          <a:blip r:embed="rId2">
            <a:extLst>
              <a:ext uri="{28A0092B-C50C-407E-A947-70E740481C1C}">
                <a14:useLocalDpi xmlns:a14="http://schemas.microsoft.com/office/drawing/2010/main" val="0"/>
              </a:ext>
            </a:extLst>
          </a:blip>
          <a:srcRect l="1447" r="593" b="-1"/>
          <a:stretch/>
        </p:blipFill>
        <p:spPr>
          <a:xfrm>
            <a:off x="425303" y="339995"/>
            <a:ext cx="6469376" cy="4289555"/>
          </a:xfrm>
          <a:prstGeom prst="rect">
            <a:avLst/>
          </a:prstGeom>
        </p:spPr>
      </p:pic>
    </p:spTree>
    <p:extLst>
      <p:ext uri="{BB962C8B-B14F-4D97-AF65-F5344CB8AC3E}">
        <p14:creationId xmlns:p14="http://schemas.microsoft.com/office/powerpoint/2010/main" val="290823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7835105" y="1213968"/>
            <a:ext cx="3149134" cy="1008237"/>
          </a:xfrm>
        </p:spPr>
        <p:txBody>
          <a:bodyPr anchor="b">
            <a:normAutofit fontScale="90000"/>
          </a:bodyPr>
          <a:lstStyle/>
          <a:p>
            <a:r>
              <a:rPr lang="sk-SK" sz="2300" b="1" dirty="0">
                <a:solidFill>
                  <a:srgbClr val="FFFFFF"/>
                </a:solidFill>
              </a:rPr>
              <a:t>Blok 2.4	Blok pre stabilizáciu a rozvoj aktivít športu a rekreácie</a:t>
            </a:r>
            <a:br>
              <a:rPr lang="sk-SK" sz="2300" dirty="0">
                <a:solidFill>
                  <a:srgbClr val="FFFFFF"/>
                </a:solidFill>
              </a:rPr>
            </a:br>
            <a:endParaRPr lang="sk-SK" sz="2300" dirty="0">
              <a:solidFill>
                <a:srgbClr val="FFFFFF"/>
              </a:solidFill>
            </a:endParaRPr>
          </a:p>
        </p:txBody>
      </p:sp>
      <p:pic>
        <p:nvPicPr>
          <p:cNvPr id="4" name="Zástupný objekt pre obsah 3">
            <a:extLst>
              <a:ext uri="{FF2B5EF4-FFF2-40B4-BE49-F238E27FC236}">
                <a16:creationId xmlns:a16="http://schemas.microsoft.com/office/drawing/2014/main" id="{CA42D6E0-ADFD-43A5-94BE-1A1118AEE911}"/>
              </a:ext>
            </a:extLst>
          </p:cNvPr>
          <p:cNvPicPr>
            <a:picLocks/>
          </p:cNvPicPr>
          <p:nvPr/>
        </p:nvPicPr>
        <p:blipFill rotWithShape="1">
          <a:blip r:embed="rId2">
            <a:extLst>
              <a:ext uri="{28A0092B-C50C-407E-A947-70E740481C1C}">
                <a14:useLocalDpi xmlns:a14="http://schemas.microsoft.com/office/drawing/2010/main" val="0"/>
              </a:ext>
            </a:extLst>
          </a:blip>
          <a:srcRect l="4486" r="1" b="1"/>
          <a:stretch/>
        </p:blipFill>
        <p:spPr>
          <a:xfrm>
            <a:off x="804101" y="804101"/>
            <a:ext cx="6730556" cy="5249798"/>
          </a:xfrm>
          <a:prstGeom prst="rect">
            <a:avLst/>
          </a:prstGeom>
        </p:spPr>
      </p:pic>
      <p:sp>
        <p:nvSpPr>
          <p:cNvPr id="8" name="Content Placeholder 7">
            <a:extLst>
              <a:ext uri="{FF2B5EF4-FFF2-40B4-BE49-F238E27FC236}">
                <a16:creationId xmlns:a16="http://schemas.microsoft.com/office/drawing/2014/main" id="{42F9AA17-CD65-4AA3-9240-AC232FA5EDCA}"/>
              </a:ext>
            </a:extLst>
          </p:cNvPr>
          <p:cNvSpPr>
            <a:spLocks noGrp="1"/>
          </p:cNvSpPr>
          <p:nvPr>
            <p:ph idx="1"/>
          </p:nvPr>
        </p:nvSpPr>
        <p:spPr>
          <a:xfrm>
            <a:off x="7807595" y="2105247"/>
            <a:ext cx="3292426" cy="3627645"/>
          </a:xfrm>
        </p:spPr>
        <p:txBody>
          <a:bodyPr anchor="t">
            <a:normAutofit/>
          </a:bodyPr>
          <a:lstStyle/>
          <a:p>
            <a:pPr marL="0" indent="0">
              <a:buNone/>
            </a:pPr>
            <a:r>
              <a:rPr lang="sk-SK" sz="1400" b="1" dirty="0">
                <a:solidFill>
                  <a:srgbClr val="FFFFFF"/>
                </a:solidFill>
              </a:rPr>
              <a:t>Regulácia intenzity využitia územia</a:t>
            </a:r>
            <a:endParaRPr lang="sk-SK" sz="1400" dirty="0">
              <a:solidFill>
                <a:srgbClr val="FFFFFF"/>
              </a:solidFill>
            </a:endParaRPr>
          </a:p>
          <a:p>
            <a:pPr lvl="0"/>
            <a:r>
              <a:rPr lang="sk-SK" sz="1400" dirty="0">
                <a:solidFill>
                  <a:srgbClr val="FFFFFF"/>
                </a:solidFill>
              </a:rPr>
              <a:t>záväzný maximálny index zastavaných plôch budovami		</a:t>
            </a:r>
            <a:r>
              <a:rPr lang="sk-SK" sz="1400" b="1" dirty="0">
                <a:solidFill>
                  <a:srgbClr val="FFFFFF"/>
                </a:solidFill>
              </a:rPr>
              <a:t>0,30</a:t>
            </a:r>
          </a:p>
          <a:p>
            <a:pPr lvl="0"/>
            <a:r>
              <a:rPr lang="sk-SK" sz="1400" dirty="0">
                <a:solidFill>
                  <a:srgbClr val="FFFFFF"/>
                </a:solidFill>
              </a:rPr>
              <a:t>záväzný maximálny index nadzemných podlažných plôch		</a:t>
            </a:r>
            <a:r>
              <a:rPr lang="sk-SK" sz="1400" b="1" dirty="0">
                <a:solidFill>
                  <a:srgbClr val="FFFFFF"/>
                </a:solidFill>
              </a:rPr>
              <a:t>0,70</a:t>
            </a:r>
          </a:p>
          <a:p>
            <a:pPr lvl="0"/>
            <a:r>
              <a:rPr lang="sk-SK" sz="1400" dirty="0">
                <a:solidFill>
                  <a:srgbClr val="FFFFFF"/>
                </a:solidFill>
              </a:rPr>
              <a:t>záväzný minimálny koeficient prírodných (ozelenených) plôch 	</a:t>
            </a:r>
            <a:r>
              <a:rPr lang="sk-SK" sz="1400" b="1" dirty="0">
                <a:solidFill>
                  <a:srgbClr val="FFFFFF"/>
                </a:solidFill>
              </a:rPr>
              <a:t>0,60</a:t>
            </a:r>
          </a:p>
          <a:p>
            <a:pPr lvl="0"/>
            <a:r>
              <a:rPr lang="sk-SK" sz="1400" dirty="0">
                <a:solidFill>
                  <a:srgbClr val="FFFFFF"/>
                </a:solidFill>
              </a:rPr>
              <a:t>záväzná maximálna </a:t>
            </a:r>
            <a:r>
              <a:rPr lang="sk-SK" sz="1400" dirty="0" err="1">
                <a:solidFill>
                  <a:srgbClr val="FFFFFF"/>
                </a:solidFill>
              </a:rPr>
              <a:t>podlažnosť</a:t>
            </a:r>
            <a:r>
              <a:rPr lang="sk-SK" sz="1400" dirty="0">
                <a:solidFill>
                  <a:srgbClr val="FFFFFF"/>
                </a:solidFill>
              </a:rPr>
              <a:t> budov </a:t>
            </a:r>
            <a:r>
              <a:rPr lang="sk-SK" sz="1400" b="1" dirty="0">
                <a:solidFill>
                  <a:srgbClr val="FFFFFF"/>
                </a:solidFill>
              </a:rPr>
              <a:t>2 – 3 nadzemné podlažia </a:t>
            </a:r>
            <a:r>
              <a:rPr lang="sk-SK" sz="1400" dirty="0">
                <a:solidFill>
                  <a:srgbClr val="FFFFFF"/>
                </a:solidFill>
              </a:rPr>
              <a:t>bez možnosti realizácie ďalšieho ustúpeného podlažia alebo podkrovia,</a:t>
            </a:r>
          </a:p>
          <a:p>
            <a:r>
              <a:rPr lang="sk-SK" sz="1400" dirty="0">
                <a:solidFill>
                  <a:srgbClr val="FFFFFF"/>
                </a:solidFill>
              </a:rPr>
              <a:t>priestorová regulácia v súlade s výkresom regulačných princípov</a:t>
            </a:r>
            <a:endParaRPr lang="en-US" sz="1400" dirty="0">
              <a:solidFill>
                <a:srgbClr val="FFFFFF"/>
              </a:solidFill>
            </a:endParaRPr>
          </a:p>
        </p:txBody>
      </p:sp>
      <p:sp>
        <p:nvSpPr>
          <p:cNvPr id="3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68653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958506" y="800392"/>
            <a:ext cx="10264697" cy="1212102"/>
          </a:xfrm>
        </p:spPr>
        <p:txBody>
          <a:bodyPr>
            <a:normAutofit/>
          </a:bodyPr>
          <a:lstStyle/>
          <a:p>
            <a:pPr algn="ctr"/>
            <a:r>
              <a:rPr lang="sk-SK" sz="4000" dirty="0">
                <a:solidFill>
                  <a:srgbClr val="FFFFFF"/>
                </a:solidFill>
              </a:rPr>
              <a:t>Podnet na zmenu UPN-Z</a:t>
            </a:r>
          </a:p>
        </p:txBody>
      </p:sp>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1367624" y="2490436"/>
            <a:ext cx="9708995" cy="3567173"/>
          </a:xfrm>
        </p:spPr>
        <p:txBody>
          <a:bodyPr anchor="ctr">
            <a:normAutofit/>
          </a:bodyPr>
          <a:lstStyle/>
          <a:p>
            <a:pPr marL="0" indent="0" algn="just">
              <a:buNone/>
            </a:pPr>
            <a:r>
              <a:rPr lang="sk-SK" sz="1900" dirty="0"/>
              <a:t>Rozvojové zámery vlastníkov areálu bývalej TJ Spoje boli rozpracované v dokumentácii pre vydanie územného rozhodnutia,  ktorej spracovateľom je spoločnosť </a:t>
            </a:r>
            <a:r>
              <a:rPr lang="sk-SK" sz="1900" dirty="0" err="1"/>
              <a:t>Stapring</a:t>
            </a:r>
            <a:r>
              <a:rPr lang="sk-SK" sz="1900" dirty="0"/>
              <a:t>, </a:t>
            </a:r>
            <a:r>
              <a:rPr lang="sk-SK" sz="1900" dirty="0" err="1"/>
              <a:t>a.s</a:t>
            </a:r>
            <a:r>
              <a:rPr lang="sk-SK" sz="1900" dirty="0"/>
              <a:t>., Nitra, hlavným inžinierom projektu je Ing. arch. Ján </a:t>
            </a:r>
            <a:r>
              <a:rPr lang="sk-SK" sz="1900" dirty="0" err="1"/>
              <a:t>Mezei</a:t>
            </a:r>
            <a:r>
              <a:rPr lang="sk-SK" sz="1900" dirty="0"/>
              <a:t>   a   ktorá slúžila ako</a:t>
            </a:r>
            <a:r>
              <a:rPr lang="sk-SK" sz="1900" b="1" dirty="0"/>
              <a:t> podklad pre spracovanie  Návrhu </a:t>
            </a:r>
            <a:r>
              <a:rPr lang="sk-SK" sz="1900" b="1" dirty="0" err="1"/>
              <a:t>ZaD</a:t>
            </a:r>
            <a:r>
              <a:rPr lang="sk-SK" sz="1900" b="1" dirty="0"/>
              <a:t> č. 4/2020 UPN-Z</a:t>
            </a:r>
            <a:r>
              <a:rPr lang="sk-SK" sz="1900" dirty="0"/>
              <a:t>. 	</a:t>
            </a:r>
          </a:p>
          <a:p>
            <a:pPr marL="0" indent="0">
              <a:buNone/>
            </a:pPr>
            <a:r>
              <a:rPr lang="sk-SK" sz="1900" dirty="0"/>
              <a:t>V zmysle dokumentácie pre územné rozhodnutie  zámer pozostáva z </a:t>
            </a:r>
          </a:p>
          <a:p>
            <a:pPr marL="361950" lvl="0" indent="0"/>
            <a:r>
              <a:rPr lang="sk-SK" sz="1900" dirty="0"/>
              <a:t> multifunkčnej športovej haly, </a:t>
            </a:r>
          </a:p>
          <a:p>
            <a:pPr marL="361950" lvl="0" indent="0"/>
            <a:r>
              <a:rPr lang="sk-SK" sz="1900" dirty="0"/>
              <a:t> 3 futbalových ihrísk, </a:t>
            </a:r>
          </a:p>
          <a:p>
            <a:pPr marL="361950" lvl="0" indent="0"/>
            <a:r>
              <a:rPr lang="sk-SK" sz="1900" dirty="0"/>
              <a:t> domu športu, </a:t>
            </a:r>
          </a:p>
          <a:p>
            <a:pPr marL="361950" lvl="0" indent="0"/>
            <a:r>
              <a:rPr lang="sk-SK" sz="1900" dirty="0"/>
              <a:t> ubytovacieho zariadenia pre športovcov, </a:t>
            </a:r>
          </a:p>
          <a:p>
            <a:pPr marL="361950" lvl="0" indent="0"/>
            <a:r>
              <a:rPr lang="sk-SK" sz="1900" dirty="0"/>
              <a:t> spoločných priestorov. </a:t>
            </a:r>
          </a:p>
          <a:p>
            <a:endParaRPr lang="sk-SK" sz="1900" dirty="0"/>
          </a:p>
        </p:txBody>
      </p:sp>
    </p:spTree>
    <p:extLst>
      <p:ext uri="{BB962C8B-B14F-4D97-AF65-F5344CB8AC3E}">
        <p14:creationId xmlns:p14="http://schemas.microsoft.com/office/powerpoint/2010/main" val="2157954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jekt pre obsah 3">
            <a:extLst>
              <a:ext uri="{FF2B5EF4-FFF2-40B4-BE49-F238E27FC236}">
                <a16:creationId xmlns:a16="http://schemas.microsoft.com/office/drawing/2014/main" id="{E22D69F4-8CDE-4C68-BB67-0EC5AE5BD107}"/>
              </a:ext>
            </a:extLst>
          </p:cNvPr>
          <p:cNvPicPr>
            <a:picLocks noGrp="1" noChangeAspect="1"/>
          </p:cNvPicPr>
          <p:nvPr>
            <p:ph idx="1"/>
          </p:nvPr>
        </p:nvPicPr>
        <p:blipFill rotWithShape="1">
          <a:blip r:embed="rId2"/>
          <a:srcRect t="20428" b="347"/>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Podnet na zmenu UPN-Z</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412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jekt pre obsah 3">
            <a:extLst>
              <a:ext uri="{FF2B5EF4-FFF2-40B4-BE49-F238E27FC236}">
                <a16:creationId xmlns:a16="http://schemas.microsoft.com/office/drawing/2014/main" id="{6AF5D60C-D316-4C0F-B4E9-2F388EEF2F69}"/>
              </a:ext>
            </a:extLst>
          </p:cNvPr>
          <p:cNvPicPr>
            <a:picLocks noGrp="1" noChangeAspect="1"/>
          </p:cNvPicPr>
          <p:nvPr>
            <p:ph idx="1"/>
          </p:nvPr>
        </p:nvPicPr>
        <p:blipFill rotWithShape="1">
          <a:blip r:embed="rId2"/>
          <a:srcRect t="8163"/>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Podnet na zmenu UPN-Z</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65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958506" y="800392"/>
            <a:ext cx="10264697" cy="1212102"/>
          </a:xfrm>
        </p:spPr>
        <p:txBody>
          <a:bodyPr>
            <a:normAutofit/>
          </a:bodyPr>
          <a:lstStyle/>
          <a:p>
            <a:pPr algn="ctr"/>
            <a:r>
              <a:rPr lang="sk-SK" sz="4000" dirty="0">
                <a:solidFill>
                  <a:srgbClr val="FFFFFF"/>
                </a:solidFill>
              </a:rPr>
              <a:t>Podnet na zmenu UPN-Z</a:t>
            </a:r>
          </a:p>
        </p:txBody>
      </p:sp>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1367624" y="2490436"/>
            <a:ext cx="9708995" cy="3567173"/>
          </a:xfrm>
        </p:spPr>
        <p:txBody>
          <a:bodyPr anchor="ctr">
            <a:normAutofit lnSpcReduction="10000"/>
          </a:bodyPr>
          <a:lstStyle/>
          <a:p>
            <a:pPr marL="0" indent="0">
              <a:buNone/>
            </a:pPr>
            <a:r>
              <a:rPr lang="sk-SK" sz="2000" dirty="0" err="1"/>
              <a:t>Bezkolíznosť</a:t>
            </a:r>
            <a:r>
              <a:rPr lang="sk-SK" sz="2000" dirty="0"/>
              <a:t> uvedeného zámeru a opodstatnenosť navrhnutej regulácie  </a:t>
            </a:r>
            <a:r>
              <a:rPr lang="sk-SK" sz="2000" dirty="0" err="1"/>
              <a:t>ZaD</a:t>
            </a:r>
            <a:r>
              <a:rPr lang="sk-SK" sz="2000" dirty="0"/>
              <a:t> v dotknutom území bola preverená:</a:t>
            </a:r>
          </a:p>
          <a:p>
            <a:r>
              <a:rPr lang="sk-SK" sz="2000" dirty="0"/>
              <a:t>Hlukovou štúdiou, sprac. Ing. Ladislav </a:t>
            </a:r>
            <a:r>
              <a:rPr lang="sk-SK" sz="2000" dirty="0" err="1"/>
              <a:t>Rajczy</a:t>
            </a:r>
            <a:r>
              <a:rPr lang="sk-SK" sz="2000" dirty="0"/>
              <a:t>, Ing. Peter Zaťko, v 10/2020</a:t>
            </a:r>
          </a:p>
          <a:p>
            <a:r>
              <a:rPr lang="sk-SK" sz="2000" dirty="0"/>
              <a:t>Rozptylovou štúdiou, sprac. Ing. Jaroslav </a:t>
            </a:r>
            <a:r>
              <a:rPr lang="sk-SK" sz="2000" dirty="0" err="1"/>
              <a:t>Hruškovič</a:t>
            </a:r>
            <a:r>
              <a:rPr lang="sk-SK" sz="2000" dirty="0"/>
              <a:t>, v 9/2020</a:t>
            </a:r>
          </a:p>
          <a:p>
            <a:r>
              <a:rPr lang="sk-SK" sz="2000" dirty="0" err="1"/>
              <a:t>Svetlotechnickým</a:t>
            </a:r>
            <a:r>
              <a:rPr lang="sk-SK" sz="2000" dirty="0"/>
              <a:t> posúdením vplyvu plánovanej zástavby na preslnenie okolitých bytov a na denné osvetlenie okolitých vnútorných priestorov s dlhodobým pobytom ľudí, sprac. prof. Ing. Jozef </a:t>
            </a:r>
            <a:r>
              <a:rPr lang="sk-SK" sz="2000" dirty="0" err="1"/>
              <a:t>Hraška</a:t>
            </a:r>
            <a:r>
              <a:rPr lang="sk-SK" sz="2000" dirty="0"/>
              <a:t>, PhD., v 8/2020 </a:t>
            </a:r>
          </a:p>
          <a:p>
            <a:r>
              <a:rPr lang="sk-SK" sz="2000" dirty="0"/>
              <a:t>Dopravno-kapacitným posúdením dopravného napojenia zóny na nadradený komunikačný systém a posúdením vplyvu zámeru na dopravné širšie vzťahy, na podklade zadávacích podmienok Oddelenia dopravného plánovania Magistrátu </a:t>
            </a:r>
            <a:r>
              <a:rPr lang="sk-SK" sz="2000" dirty="0" err="1"/>
              <a:t>hl.m</a:t>
            </a:r>
            <a:r>
              <a:rPr lang="sk-SK" sz="2000" dirty="0"/>
              <a:t>. SR Bratislavy, sprac. spoločnosť Alfa 04, </a:t>
            </a:r>
            <a:r>
              <a:rPr lang="sk-SK" sz="2000" dirty="0" err="1"/>
              <a:t>a.s</a:t>
            </a:r>
            <a:r>
              <a:rPr lang="sk-SK" sz="2000" dirty="0"/>
              <a:t>., v 5/2020.</a:t>
            </a:r>
          </a:p>
          <a:p>
            <a:pPr marL="0" indent="0">
              <a:buNone/>
            </a:pPr>
            <a:endParaRPr lang="sk-SK" sz="2000" dirty="0"/>
          </a:p>
        </p:txBody>
      </p:sp>
    </p:spTree>
    <p:extLst>
      <p:ext uri="{BB962C8B-B14F-4D97-AF65-F5344CB8AC3E}">
        <p14:creationId xmlns:p14="http://schemas.microsoft.com/office/powerpoint/2010/main" val="3176020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7835104" y="1213968"/>
            <a:ext cx="3220127" cy="1715106"/>
          </a:xfrm>
        </p:spPr>
        <p:txBody>
          <a:bodyPr anchor="b">
            <a:normAutofit/>
          </a:bodyPr>
          <a:lstStyle/>
          <a:p>
            <a:r>
              <a:rPr lang="sk-SK" sz="2300" b="1">
                <a:solidFill>
                  <a:srgbClr val="FFFFFF"/>
                </a:solidFill>
                <a:latin typeface="+mn-lt"/>
              </a:rPr>
              <a:t>Urbanistická koncepcia funkčného využitia a priestorového usporiadania územia</a:t>
            </a:r>
            <a:br>
              <a:rPr lang="sk-SK" sz="2300" b="1">
                <a:solidFill>
                  <a:srgbClr val="FFFFFF"/>
                </a:solidFill>
                <a:latin typeface="+mn-lt"/>
              </a:rPr>
            </a:br>
            <a:endParaRPr lang="sk-SK" sz="2300">
              <a:solidFill>
                <a:srgbClr val="FFFFFF"/>
              </a:solidFill>
              <a:latin typeface="+mn-lt"/>
            </a:endParaRPr>
          </a:p>
        </p:txBody>
      </p:sp>
      <p:pic>
        <p:nvPicPr>
          <p:cNvPr id="4" name="Obrázok 3">
            <a:extLst>
              <a:ext uri="{FF2B5EF4-FFF2-40B4-BE49-F238E27FC236}">
                <a16:creationId xmlns:a16="http://schemas.microsoft.com/office/drawing/2014/main" id="{F4196AD8-2A93-4075-9B6A-E504F2679C55}"/>
              </a:ext>
            </a:extLst>
          </p:cNvPr>
          <p:cNvPicPr/>
          <p:nvPr/>
        </p:nvPicPr>
        <p:blipFill rotWithShape="1">
          <a:blip r:embed="rId2"/>
          <a:srcRect l="7051" r="1" b="1"/>
          <a:stretch/>
        </p:blipFill>
        <p:spPr bwMode="auto">
          <a:xfrm>
            <a:off x="804101" y="804101"/>
            <a:ext cx="6730556" cy="5249798"/>
          </a:xfrm>
          <a:prstGeom prst="rect">
            <a:avLst/>
          </a:prstGeom>
          <a:noFill/>
        </p:spPr>
      </p:pic>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7835105" y="3072208"/>
            <a:ext cx="3264916" cy="2660684"/>
          </a:xfrm>
        </p:spPr>
        <p:txBody>
          <a:bodyPr anchor="t">
            <a:normAutofit/>
          </a:bodyPr>
          <a:lstStyle/>
          <a:p>
            <a:pPr marL="0" indent="0">
              <a:buNone/>
            </a:pPr>
            <a:r>
              <a:rPr lang="sk-SK" sz="1600">
                <a:solidFill>
                  <a:srgbClr val="FFFFFF"/>
                </a:solidFill>
              </a:rPr>
              <a:t>Urbanistická koncepcia priestorového usporiadania a funkčného využívania sa v rámci územia riešeného návrhom ZaD v zásade nemení. Riešené úpravy sú minimálne, len v takom rozsahu, aby pokryli súčasné nároky a požiadavky na kvalitné  a plnohodnotné využitie funkčnej náplne šport, telovýchova a voľný čas.</a:t>
            </a:r>
          </a:p>
          <a:p>
            <a:pPr marL="0" indent="0">
              <a:buNone/>
            </a:pPr>
            <a:r>
              <a:rPr lang="sk-SK" sz="1600" dirty="0">
                <a:solidFill>
                  <a:srgbClr val="FFFFFF"/>
                </a:solidFill>
              </a:rPr>
              <a:t> </a:t>
            </a:r>
          </a:p>
          <a:p>
            <a:endParaRPr lang="sk-SK" sz="1600" dirty="0">
              <a:solidFill>
                <a:srgbClr val="FFFFFF"/>
              </a:solidFill>
            </a:endParaRPr>
          </a:p>
        </p:txBody>
      </p:sp>
      <p:sp>
        <p:nvSpPr>
          <p:cNvPr id="41"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88705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958506" y="800392"/>
            <a:ext cx="10264697" cy="1212102"/>
          </a:xfrm>
        </p:spPr>
        <p:txBody>
          <a:bodyPr>
            <a:normAutofit/>
          </a:bodyPr>
          <a:lstStyle/>
          <a:p>
            <a:pPr algn="ctr"/>
            <a:r>
              <a:rPr lang="sk-SK" sz="4000" b="1" dirty="0">
                <a:solidFill>
                  <a:srgbClr val="FFFFFF"/>
                </a:solidFill>
                <a:effectLst>
                  <a:glow>
                    <a:srgbClr val="000000"/>
                  </a:glow>
                  <a:outerShdw sx="0" sy="0">
                    <a:srgbClr val="000000"/>
                  </a:outerShdw>
                  <a:reflection stA="0" endPos="0" fadeDir="0" sx="0" sy="0"/>
                </a:effectLst>
              </a:rPr>
              <a:t>Bývanie</a:t>
            </a:r>
            <a:br>
              <a:rPr lang="sk-SK" sz="4000" b="1" dirty="0">
                <a:solidFill>
                  <a:srgbClr val="FFFFFF"/>
                </a:solidFill>
                <a:effectLst>
                  <a:glow>
                    <a:srgbClr val="000000"/>
                  </a:glow>
                  <a:outerShdw sx="0" sy="0">
                    <a:srgbClr val="000000"/>
                  </a:outerShdw>
                  <a:reflection stA="0" endPos="0" fadeDir="0" sx="0" sy="0"/>
                </a:effectLst>
              </a:rPr>
            </a:br>
            <a:endParaRPr lang="sk-SK" sz="4000" dirty="0">
              <a:solidFill>
                <a:srgbClr val="FFFFFF"/>
              </a:solidFill>
            </a:endParaRPr>
          </a:p>
        </p:txBody>
      </p:sp>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1367624" y="2490436"/>
            <a:ext cx="9708995" cy="3567173"/>
          </a:xfrm>
        </p:spPr>
        <p:txBody>
          <a:bodyPr anchor="ctr">
            <a:normAutofit/>
          </a:bodyPr>
          <a:lstStyle/>
          <a:p>
            <a:pPr marL="0" indent="0" algn="just">
              <a:buNone/>
            </a:pPr>
            <a:r>
              <a:rPr lang="sk-SK" sz="2400" dirty="0"/>
              <a:t>Vo  </a:t>
            </a:r>
            <a:r>
              <a:rPr lang="sk-SK" sz="2400" dirty="0" err="1"/>
              <a:t>funkčno</a:t>
            </a:r>
            <a:r>
              <a:rPr lang="sk-SK" sz="2400" dirty="0"/>
              <a:t> – priestorovom bloku č. 2.4 </a:t>
            </a:r>
            <a:r>
              <a:rPr lang="sk-SK" sz="2400" b="1" dirty="0"/>
              <a:t>sa</a:t>
            </a:r>
            <a:r>
              <a:rPr lang="sk-SK" sz="2400" dirty="0"/>
              <a:t> </a:t>
            </a:r>
            <a:r>
              <a:rPr lang="sk-SK" sz="2400" b="1" dirty="0"/>
              <a:t>funkcia bývania </a:t>
            </a:r>
            <a:r>
              <a:rPr lang="sk-SK" sz="2400" dirty="0"/>
              <a:t>v zásade </a:t>
            </a:r>
            <a:r>
              <a:rPr lang="sk-SK" sz="2400" b="1" dirty="0"/>
              <a:t>nerieši</a:t>
            </a:r>
            <a:r>
              <a:rPr lang="sk-SK" sz="2400" dirty="0"/>
              <a:t>, nakoľko nie je v súlade ani s platným UPN-Z, ani s nadradenou UPD mesta. </a:t>
            </a:r>
          </a:p>
          <a:p>
            <a:pPr marL="0" indent="0" algn="just">
              <a:buNone/>
            </a:pPr>
            <a:r>
              <a:rPr lang="sk-SK" sz="2400" dirty="0"/>
              <a:t>Územný plán mesta v dotknutej funkčnej ploche pripúšťa možnosť riešenia služobných bytov, v zmysle uvedeného je upravená regulácia UPN-Z o možnosť realizácie služobných bytov, pričom musí platiť, že </a:t>
            </a:r>
            <a:r>
              <a:rPr lang="sk-SK" sz="2400" b="1" dirty="0"/>
              <a:t>služobný byt je byt, ktorý je umiestnený v stavbe, prípadne  v komplexe stavieb, slúžiacich inému funkčnému využitiu než je bývanie a je určený pre osoby, ktoré majú k stavbe alebo ku komplexu stavieb vlastnícke právo a pre osoby vykonávajúce tu  stálu správu alebo službu.</a:t>
            </a:r>
          </a:p>
          <a:p>
            <a:pPr marL="0" indent="0">
              <a:buNone/>
            </a:pPr>
            <a:endParaRPr lang="sk-SK" sz="2400" dirty="0"/>
          </a:p>
        </p:txBody>
      </p:sp>
    </p:spTree>
    <p:extLst>
      <p:ext uri="{BB962C8B-B14F-4D97-AF65-F5344CB8AC3E}">
        <p14:creationId xmlns:p14="http://schemas.microsoft.com/office/powerpoint/2010/main" val="4134611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958506" y="800392"/>
            <a:ext cx="10264697" cy="1212102"/>
          </a:xfrm>
        </p:spPr>
        <p:txBody>
          <a:bodyPr>
            <a:normAutofit/>
          </a:bodyPr>
          <a:lstStyle/>
          <a:p>
            <a:pPr algn="ctr"/>
            <a:r>
              <a:rPr lang="sk-SK" sz="4000" b="1" dirty="0">
                <a:solidFill>
                  <a:srgbClr val="FFFFFF"/>
                </a:solidFill>
                <a:effectLst>
                  <a:glow>
                    <a:srgbClr val="000000"/>
                  </a:glow>
                  <a:outerShdw sx="0" sy="0">
                    <a:srgbClr val="000000"/>
                  </a:outerShdw>
                  <a:reflection stA="0" endPos="0" fadeDir="0" sx="0" sy="0"/>
                </a:effectLst>
              </a:rPr>
              <a:t>Občianska vybavenosť</a:t>
            </a:r>
            <a:br>
              <a:rPr lang="sk-SK" sz="4000" b="1" dirty="0">
                <a:solidFill>
                  <a:srgbClr val="FFFFFF"/>
                </a:solidFill>
                <a:effectLst>
                  <a:glow>
                    <a:srgbClr val="000000"/>
                  </a:glow>
                  <a:outerShdw sx="0" sy="0">
                    <a:srgbClr val="000000"/>
                  </a:outerShdw>
                  <a:reflection stA="0" endPos="0" fadeDir="0" sx="0" sy="0"/>
                </a:effectLst>
              </a:rPr>
            </a:br>
            <a:endParaRPr lang="sk-SK" sz="4000" dirty="0">
              <a:solidFill>
                <a:srgbClr val="FFFFFF"/>
              </a:solidFill>
            </a:endParaRPr>
          </a:p>
        </p:txBody>
      </p:sp>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1367624" y="2490436"/>
            <a:ext cx="9708995" cy="3567173"/>
          </a:xfrm>
        </p:spPr>
        <p:txBody>
          <a:bodyPr anchor="ctr">
            <a:normAutofit lnSpcReduction="10000"/>
          </a:bodyPr>
          <a:lstStyle/>
          <a:p>
            <a:pPr marL="0" indent="0" algn="just">
              <a:buNone/>
            </a:pPr>
            <a:r>
              <a:rPr lang="sk-SK" sz="2000" dirty="0"/>
              <a:t> </a:t>
            </a:r>
            <a:r>
              <a:rPr lang="sk-SK" sz="2200" dirty="0"/>
              <a:t>V riešenom bloku č. 2.4 sa navrhuje </a:t>
            </a:r>
            <a:r>
              <a:rPr lang="sk-SK" sz="2200" b="1" dirty="0"/>
              <a:t>vybavenosť pre  šport a rekreáciu</a:t>
            </a:r>
            <a:r>
              <a:rPr lang="sk-SK" sz="2200" dirty="0"/>
              <a:t> – predovšetkým športoviská otvorené a kryté, bazény, hala pre volejbal, basketbal, hádzanú, </a:t>
            </a:r>
            <a:r>
              <a:rPr lang="sk-SK" sz="2200" dirty="0" err="1"/>
              <a:t>floorbal</a:t>
            </a:r>
            <a:r>
              <a:rPr lang="sk-SK" sz="2200" dirty="0"/>
              <a:t>, </a:t>
            </a:r>
            <a:r>
              <a:rPr lang="sk-SK" sz="2200" dirty="0" err="1"/>
              <a:t>futsal</a:t>
            </a:r>
            <a:r>
              <a:rPr lang="sk-SK" sz="2200" dirty="0"/>
              <a:t>, fitness, wellness, tri futbalové ihriská, pričom ihrisko  pri Dome športu bude vybavené tribúnou a premietacím plátnom využiteľným aj pre komerčné účely a letné kino, samotný Dom športu bude zahŕňať diagnosticko-regeneračné centrum s dôrazom na diagnostiku profesionálnych ale aj amatérskych športovcov, s priestormi pre funkčný tréning zameraný na rozvoj výkonnosti športovcov, regeneráciu a znižovanie negatívnych dôsledkov športových úrazov, mentálny koučing, tanečnú sálu, školiace stredisko, a  </a:t>
            </a:r>
            <a:r>
              <a:rPr lang="sk-SK" sz="2200" b="1" dirty="0"/>
              <a:t>doplnková vybavenosť</a:t>
            </a:r>
            <a:r>
              <a:rPr lang="sk-SK" sz="2200" dirty="0"/>
              <a:t> súvisiaca so športom a rekreáciou ako napr. stravovacie zariadenia, ubytovacie zariadenia pre športovcov  a rodinná zóna s detským a </a:t>
            </a:r>
            <a:r>
              <a:rPr lang="sk-SK" sz="2200" dirty="0" err="1"/>
              <a:t>work-outovým</a:t>
            </a:r>
            <a:r>
              <a:rPr lang="sk-SK" sz="2200" dirty="0"/>
              <a:t> ihriskom, lezecká stena, výbeh pre psov, parkovacie plochy.</a:t>
            </a:r>
          </a:p>
          <a:p>
            <a:endParaRPr lang="sk-SK" sz="2000" dirty="0"/>
          </a:p>
        </p:txBody>
      </p:sp>
    </p:spTree>
    <p:extLst>
      <p:ext uri="{BB962C8B-B14F-4D97-AF65-F5344CB8AC3E}">
        <p14:creationId xmlns:p14="http://schemas.microsoft.com/office/powerpoint/2010/main" val="2164173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7835105" y="1213968"/>
            <a:ext cx="2988839" cy="1058360"/>
          </a:xfrm>
        </p:spPr>
        <p:txBody>
          <a:bodyPr anchor="b">
            <a:normAutofit fontScale="90000"/>
          </a:bodyPr>
          <a:lstStyle/>
          <a:p>
            <a:r>
              <a:rPr lang="sk-SK" sz="3300" b="1">
                <a:solidFill>
                  <a:srgbClr val="FFFFFF"/>
                </a:solidFill>
                <a:effectLst>
                  <a:glow>
                    <a:srgbClr val="000000"/>
                  </a:glow>
                  <a:outerShdw sx="0" sy="0">
                    <a:srgbClr val="000000"/>
                  </a:outerShdw>
                  <a:reflection stA="0" endPos="0" fadeDir="0" sx="0" sy="0"/>
                </a:effectLst>
              </a:rPr>
              <a:t>Verejná dopravná vybavenosť</a:t>
            </a:r>
            <a:br>
              <a:rPr lang="sk-SK" sz="3300" b="1">
                <a:solidFill>
                  <a:srgbClr val="FFFFFF"/>
                </a:solidFill>
                <a:effectLst>
                  <a:glow>
                    <a:srgbClr val="000000"/>
                  </a:glow>
                  <a:outerShdw sx="0" sy="0">
                    <a:srgbClr val="000000"/>
                  </a:outerShdw>
                  <a:reflection stA="0" endPos="0" fadeDir="0" sx="0" sy="0"/>
                </a:effectLst>
              </a:rPr>
            </a:br>
            <a:endParaRPr lang="sk-SK" sz="3300" dirty="0">
              <a:solidFill>
                <a:srgbClr val="FFFFFF"/>
              </a:solidFill>
            </a:endParaRPr>
          </a:p>
        </p:txBody>
      </p:sp>
      <p:pic>
        <p:nvPicPr>
          <p:cNvPr id="4" name="Zástupný objekt pre obsah 3">
            <a:extLst>
              <a:ext uri="{FF2B5EF4-FFF2-40B4-BE49-F238E27FC236}">
                <a16:creationId xmlns:a16="http://schemas.microsoft.com/office/drawing/2014/main" id="{DFD4EE08-8906-4ADC-990F-92FBFAC59F9E}"/>
              </a:ext>
            </a:extLst>
          </p:cNvPr>
          <p:cNvPicPr>
            <a:picLocks/>
          </p:cNvPicPr>
          <p:nvPr/>
        </p:nvPicPr>
        <p:blipFill rotWithShape="1">
          <a:blip r:embed="rId2"/>
          <a:srcRect t="14045" r="1" b="27846"/>
          <a:stretch/>
        </p:blipFill>
        <p:spPr bwMode="auto">
          <a:xfrm>
            <a:off x="804101" y="804101"/>
            <a:ext cx="6730556" cy="5249798"/>
          </a:xfrm>
          <a:prstGeom prst="rect">
            <a:avLst/>
          </a:prstGeom>
          <a:noFill/>
        </p:spPr>
      </p:pic>
      <p:sp>
        <p:nvSpPr>
          <p:cNvPr id="8" name="Content Placeholder 7">
            <a:extLst>
              <a:ext uri="{FF2B5EF4-FFF2-40B4-BE49-F238E27FC236}">
                <a16:creationId xmlns:a16="http://schemas.microsoft.com/office/drawing/2014/main" id="{0487A85F-60D3-447D-9609-68877C91B449}"/>
              </a:ext>
            </a:extLst>
          </p:cNvPr>
          <p:cNvSpPr>
            <a:spLocks noGrp="1"/>
          </p:cNvSpPr>
          <p:nvPr>
            <p:ph idx="1"/>
          </p:nvPr>
        </p:nvSpPr>
        <p:spPr>
          <a:xfrm>
            <a:off x="7699662" y="2030819"/>
            <a:ext cx="3400359" cy="3702073"/>
          </a:xfrm>
        </p:spPr>
        <p:txBody>
          <a:bodyPr anchor="t">
            <a:normAutofit lnSpcReduction="10000"/>
          </a:bodyPr>
          <a:lstStyle/>
          <a:p>
            <a:pPr marL="0" indent="0">
              <a:buNone/>
            </a:pPr>
            <a:r>
              <a:rPr lang="sk-SK" sz="1000" dirty="0">
                <a:solidFill>
                  <a:srgbClr val="FFFFFF"/>
                </a:solidFill>
              </a:rPr>
              <a:t>Dopravná obsluha pre jestvujúce objekty v území je riešená po existujúcich miestnych obslužných komunikáciách Učiteľská, Hviezdna, </a:t>
            </a:r>
            <a:r>
              <a:rPr lang="sk-SK" sz="1000" dirty="0" err="1">
                <a:solidFill>
                  <a:srgbClr val="FFFFFF"/>
                </a:solidFill>
              </a:rPr>
              <a:t>Máchova</a:t>
            </a:r>
            <a:r>
              <a:rPr lang="sk-SK" sz="1000" dirty="0">
                <a:solidFill>
                  <a:srgbClr val="FFFFFF"/>
                </a:solidFill>
              </a:rPr>
              <a:t> a Korytnická. Tieto komunikácie v rozsahu dnešného využívania zostávajú bez zmeny.</a:t>
            </a:r>
          </a:p>
          <a:p>
            <a:pPr marL="0" indent="0">
              <a:buNone/>
            </a:pPr>
            <a:r>
              <a:rPr lang="sk-SK" sz="1000" dirty="0">
                <a:solidFill>
                  <a:srgbClr val="FFFFFF"/>
                </a:solidFill>
              </a:rPr>
              <a:t>V rámci športového areálu sa vytvára nový komunikačný systém tvorený účelovou neverejnou komunikáciou, chodníkmi a spevnenými plochami, ktoré budú slúžiť prevádzke areálu, pričom vzniknú nové dopravné napojenia na ulice Učiteľská, Hviezdna a </a:t>
            </a:r>
            <a:r>
              <a:rPr lang="sk-SK" sz="1000" dirty="0" err="1">
                <a:solidFill>
                  <a:srgbClr val="FFFFFF"/>
                </a:solidFill>
              </a:rPr>
              <a:t>Máchova</a:t>
            </a:r>
            <a:r>
              <a:rPr lang="sk-SK" sz="1000" dirty="0">
                <a:solidFill>
                  <a:srgbClr val="FFFFFF"/>
                </a:solidFill>
              </a:rPr>
              <a:t>. Prepojenie na </a:t>
            </a:r>
            <a:r>
              <a:rPr lang="sk-SK" sz="1000" dirty="0" err="1">
                <a:solidFill>
                  <a:srgbClr val="FFFFFF"/>
                </a:solidFill>
              </a:rPr>
              <a:t>Máchovu</a:t>
            </a:r>
            <a:r>
              <a:rPr lang="sk-SK" sz="1000" dirty="0">
                <a:solidFill>
                  <a:srgbClr val="FFFFFF"/>
                </a:solidFill>
              </a:rPr>
              <a:t> bude zabezpečené združením účelovej komunikácie s časťou </a:t>
            </a:r>
            <a:r>
              <a:rPr lang="sk-SK" sz="1000" dirty="0" err="1">
                <a:solidFill>
                  <a:srgbClr val="FFFFFF"/>
                </a:solidFill>
              </a:rPr>
              <a:t>Korytníckej</a:t>
            </a:r>
            <a:r>
              <a:rPr lang="sk-SK" sz="1000" dirty="0">
                <a:solidFill>
                  <a:srgbClr val="FFFFFF"/>
                </a:solidFill>
              </a:rPr>
              <a:t> vyúsťujúcej na </a:t>
            </a:r>
            <a:r>
              <a:rPr lang="sk-SK" sz="1000" dirty="0" err="1">
                <a:solidFill>
                  <a:srgbClr val="FFFFFF"/>
                </a:solidFill>
              </a:rPr>
              <a:t>Máchovu</a:t>
            </a:r>
            <a:r>
              <a:rPr lang="sk-SK" sz="1000" dirty="0">
                <a:solidFill>
                  <a:srgbClr val="FFFFFF"/>
                </a:solidFill>
              </a:rPr>
              <a:t> ulicu, čím sa rozšíri jestvujúci výjazd na </a:t>
            </a:r>
            <a:r>
              <a:rPr lang="sk-SK" sz="1000" dirty="0" err="1">
                <a:solidFill>
                  <a:srgbClr val="FFFFFF"/>
                </a:solidFill>
              </a:rPr>
              <a:t>Máchovu</a:t>
            </a:r>
            <a:r>
              <a:rPr lang="sk-SK" sz="1000" dirty="0">
                <a:solidFill>
                  <a:srgbClr val="FFFFFF"/>
                </a:solidFill>
              </a:rPr>
              <a:t>. Účelová komunikácia neumožní prejazd vozidiel, ktorých cieľom nie sú prevádzky a zariadenia športového areálu. </a:t>
            </a:r>
          </a:p>
          <a:p>
            <a:pPr marL="0" indent="0">
              <a:buNone/>
            </a:pPr>
            <a:r>
              <a:rPr lang="sk-SK" sz="1000" dirty="0">
                <a:solidFill>
                  <a:srgbClr val="FFFFFF"/>
                </a:solidFill>
              </a:rPr>
              <a:t>Navrhovaná obojsmerná cyklistická trasa, šírky 3,0 m, je vedená okrajom športového areálu, súbežne s účelovou komunikáciou, s bodmi napojenia na Učiteľskej a </a:t>
            </a:r>
            <a:r>
              <a:rPr lang="sk-SK" sz="1000" dirty="0" err="1">
                <a:solidFill>
                  <a:srgbClr val="FFFFFF"/>
                </a:solidFill>
              </a:rPr>
              <a:t>Máchovej</a:t>
            </a:r>
            <a:r>
              <a:rPr lang="sk-SK" sz="1000" dirty="0">
                <a:solidFill>
                  <a:srgbClr val="FFFFFF"/>
                </a:solidFill>
              </a:rPr>
              <a:t> ulici. </a:t>
            </a:r>
          </a:p>
          <a:p>
            <a:pPr marL="0" indent="0">
              <a:buNone/>
            </a:pPr>
            <a:r>
              <a:rPr lang="sk-SK" sz="1000" dirty="0">
                <a:solidFill>
                  <a:srgbClr val="FFFFFF"/>
                </a:solidFill>
              </a:rPr>
              <a:t>Nároky na statickú dopravu sú riešené pozdĺž jestvujúcich komunikácií Učiteľská (10 pozdĺžnych PM), Hviezdna (30 kolmých PM), v rámci areálu na účelovej komunikácii (30 pozdĺžnych PM), na teréne na dvoch parkoviskách (18 PM + 56 PM) a v podzemných garážach pod ubytovacími objektami (140 PM) a Domom športu (64 PM). Spolu je navrhnutých 348 PM.</a:t>
            </a:r>
          </a:p>
          <a:p>
            <a:endParaRPr lang="en-US" sz="700" dirty="0">
              <a:solidFill>
                <a:srgbClr val="FFFFFF"/>
              </a:solidFill>
            </a:endParaRPr>
          </a:p>
        </p:txBody>
      </p:sp>
      <p:sp>
        <p:nvSpPr>
          <p:cNvPr id="3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68999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958506" y="800392"/>
            <a:ext cx="10264697" cy="1212102"/>
          </a:xfrm>
        </p:spPr>
        <p:txBody>
          <a:bodyPr>
            <a:normAutofit/>
          </a:bodyPr>
          <a:lstStyle/>
          <a:p>
            <a:pPr algn="ctr"/>
            <a:r>
              <a:rPr lang="sk-SK" sz="4000" b="1" dirty="0">
                <a:solidFill>
                  <a:srgbClr val="FFFFFF"/>
                </a:solidFill>
              </a:rPr>
              <a:t>Siete TI a zeleň</a:t>
            </a:r>
          </a:p>
        </p:txBody>
      </p:sp>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1367624" y="2490436"/>
            <a:ext cx="9708995" cy="3567173"/>
          </a:xfrm>
        </p:spPr>
        <p:txBody>
          <a:bodyPr anchor="ctr">
            <a:normAutofit/>
          </a:bodyPr>
          <a:lstStyle/>
          <a:p>
            <a:pPr marL="0" indent="0">
              <a:buNone/>
            </a:pPr>
            <a:r>
              <a:rPr lang="sk-SK" sz="2200" b="1" dirty="0"/>
              <a:t>SIETE technickej infraštruktúry</a:t>
            </a:r>
          </a:p>
          <a:p>
            <a:pPr marL="0" indent="0" algn="just">
              <a:buNone/>
            </a:pPr>
            <a:r>
              <a:rPr lang="sk-SK" sz="2200" dirty="0"/>
              <a:t>Riešenia sietí technickej infraštruktúry obsiahnuté v materiáli </a:t>
            </a:r>
            <a:r>
              <a:rPr lang="sk-SK" sz="2200" dirty="0" err="1"/>
              <a:t>ZaD</a:t>
            </a:r>
            <a:r>
              <a:rPr lang="sk-SK" sz="2200" dirty="0"/>
              <a:t> 4/2020, nové body napojenia, prekládky sietí, trasovanie sietí  a ich dimenzie  vychádzajú                z potrieb  a nárokov športovej akadémie na jednotlivé médiá. </a:t>
            </a:r>
          </a:p>
          <a:p>
            <a:pPr marL="0" indent="0" algn="just">
              <a:buNone/>
            </a:pPr>
            <a:r>
              <a:rPr lang="sk-SK" sz="2200" b="1" dirty="0"/>
              <a:t>ZELEŇ</a:t>
            </a:r>
          </a:p>
          <a:p>
            <a:pPr marL="0" indent="0" algn="just">
              <a:buNone/>
            </a:pPr>
            <a:r>
              <a:rPr lang="sk-SK" sz="2200" dirty="0"/>
              <a:t>V riešení </a:t>
            </a:r>
            <a:r>
              <a:rPr lang="sk-SK" sz="2200" dirty="0" err="1"/>
              <a:t>ZaD</a:t>
            </a:r>
            <a:r>
              <a:rPr lang="sk-SK" sz="2200" dirty="0"/>
              <a:t> 4/2020 nedochádza k zmene v regulácii minimálneho podielu zelene, zachováva sa pôvodný  koeficientu zelene  </a:t>
            </a:r>
            <a:r>
              <a:rPr lang="sk-SK" sz="2200" b="1" dirty="0" err="1"/>
              <a:t>K</a:t>
            </a:r>
            <a:r>
              <a:rPr lang="sk-SK" sz="2200" b="1" baseline="-25000" dirty="0" err="1"/>
              <a:t>z</a:t>
            </a:r>
            <a:r>
              <a:rPr lang="sk-SK" sz="2200" b="1" baseline="-25000" dirty="0"/>
              <a:t> min</a:t>
            </a:r>
            <a:r>
              <a:rPr lang="sk-SK" sz="2200" dirty="0"/>
              <a:t>≥ 0,6. Základnú plochu zelene predstavuje plocha troch (3) futbalových ihrísk umiestnených v centrálnej časti bloku 2.4.,  zelená plocha v styku Učiteľskej a Hviezdnej ulice určená pre využitie verejnosťou a  zeleň medzi objektami ubytovania pre športovcov. </a:t>
            </a:r>
          </a:p>
        </p:txBody>
      </p:sp>
    </p:spTree>
    <p:extLst>
      <p:ext uri="{BB962C8B-B14F-4D97-AF65-F5344CB8AC3E}">
        <p14:creationId xmlns:p14="http://schemas.microsoft.com/office/powerpoint/2010/main" val="1217238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7790316" y="1213968"/>
            <a:ext cx="3264916" cy="632587"/>
          </a:xfrm>
        </p:spPr>
        <p:txBody>
          <a:bodyPr anchor="b">
            <a:normAutofit/>
          </a:bodyPr>
          <a:lstStyle/>
          <a:p>
            <a:r>
              <a:rPr lang="sk-SK" sz="2800" b="1" dirty="0">
                <a:solidFill>
                  <a:srgbClr val="FFFFFF"/>
                </a:solidFill>
              </a:rPr>
              <a:t>Návrh </a:t>
            </a:r>
            <a:r>
              <a:rPr lang="sk-SK" sz="2800" b="1" dirty="0" err="1">
                <a:solidFill>
                  <a:srgbClr val="FFFFFF"/>
                </a:solidFill>
              </a:rPr>
              <a:t>ZaD</a:t>
            </a:r>
            <a:r>
              <a:rPr lang="sk-SK" sz="2800" b="1" dirty="0">
                <a:solidFill>
                  <a:srgbClr val="FFFFFF"/>
                </a:solidFill>
              </a:rPr>
              <a:t> č. 4/2020</a:t>
            </a:r>
            <a:endParaRPr lang="sk-SK" sz="2800" dirty="0">
              <a:solidFill>
                <a:srgbClr val="FFFFFF"/>
              </a:solidFill>
            </a:endParaRPr>
          </a:p>
        </p:txBody>
      </p:sp>
      <p:pic>
        <p:nvPicPr>
          <p:cNvPr id="4" name="Zástupný objekt pre obsah 3">
            <a:extLst>
              <a:ext uri="{FF2B5EF4-FFF2-40B4-BE49-F238E27FC236}">
                <a16:creationId xmlns:a16="http://schemas.microsoft.com/office/drawing/2014/main" id="{A534E5B1-9903-4AF7-A0C0-58D661009344}"/>
              </a:ext>
            </a:extLst>
          </p:cNvPr>
          <p:cNvPicPr>
            <a:picLocks/>
          </p:cNvPicPr>
          <p:nvPr/>
        </p:nvPicPr>
        <p:blipFill rotWithShape="1">
          <a:blip r:embed="rId2">
            <a:extLst>
              <a:ext uri="{28A0092B-C50C-407E-A947-70E740481C1C}">
                <a14:useLocalDpi xmlns:a14="http://schemas.microsoft.com/office/drawing/2010/main" val="0"/>
              </a:ext>
            </a:extLst>
          </a:blip>
          <a:srcRect l="8333"/>
          <a:stretch/>
        </p:blipFill>
        <p:spPr>
          <a:xfrm>
            <a:off x="804101" y="804101"/>
            <a:ext cx="6730556" cy="5249798"/>
          </a:xfrm>
          <a:prstGeom prst="rect">
            <a:avLst/>
          </a:prstGeom>
        </p:spPr>
      </p:pic>
      <p:sp>
        <p:nvSpPr>
          <p:cNvPr id="8" name="Content Placeholder 7">
            <a:extLst>
              <a:ext uri="{FF2B5EF4-FFF2-40B4-BE49-F238E27FC236}">
                <a16:creationId xmlns:a16="http://schemas.microsoft.com/office/drawing/2014/main" id="{4035B48A-97B7-4B84-91ED-67FCAFDE0316}"/>
              </a:ext>
            </a:extLst>
          </p:cNvPr>
          <p:cNvSpPr>
            <a:spLocks noGrp="1"/>
          </p:cNvSpPr>
          <p:nvPr>
            <p:ph idx="1"/>
          </p:nvPr>
        </p:nvSpPr>
        <p:spPr>
          <a:xfrm>
            <a:off x="7835105" y="3072208"/>
            <a:ext cx="3264916" cy="2660684"/>
          </a:xfrm>
        </p:spPr>
        <p:txBody>
          <a:bodyPr anchor="t">
            <a:normAutofit/>
          </a:bodyPr>
          <a:lstStyle/>
          <a:p>
            <a:pPr marL="0" indent="0">
              <a:buNone/>
            </a:pPr>
            <a:r>
              <a:rPr lang="sk-SK" sz="1700">
                <a:solidFill>
                  <a:srgbClr val="FFFFFF"/>
                </a:solidFill>
              </a:rPr>
              <a:t>Územný plán zóny Centrum - Podunajské Biskupice  rieši funkčno-prevádzkovú a hmotovo-priestorovú koncepciu územia vymedzeného Kazanskou ulicou, zo západnej strany  ohraničeného ulicou Svornosti,  z východnej  strany Uzbeckou ulicou.  Zo severu je územie zóny ohraničené Vrakunskou ulicou a z juhu Hviezdnou ulicou. </a:t>
            </a:r>
          </a:p>
          <a:p>
            <a:endParaRPr lang="en-US" sz="1700">
              <a:solidFill>
                <a:srgbClr val="FFFFFF"/>
              </a:solidFill>
            </a:endParaRPr>
          </a:p>
        </p:txBody>
      </p:sp>
      <p:sp>
        <p:nvSpPr>
          <p:cNvPr id="30"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74951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5">
            <a:extLst>
              <a:ext uri="{FF2B5EF4-FFF2-40B4-BE49-F238E27FC236}">
                <a16:creationId xmlns:a16="http://schemas.microsoft.com/office/drawing/2014/main" id="{E273CFC6-4BC9-4FFE-8361-FBFE61417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Zástupný objekt pre obsah 3">
            <a:extLst>
              <a:ext uri="{FF2B5EF4-FFF2-40B4-BE49-F238E27FC236}">
                <a16:creationId xmlns:a16="http://schemas.microsoft.com/office/drawing/2014/main" id="{6D0B7F67-B0F2-469D-B81A-26AB1D3598DA}"/>
              </a:ext>
            </a:extLst>
          </p:cNvPr>
          <p:cNvPicPr>
            <a:picLocks/>
          </p:cNvPicPr>
          <p:nvPr/>
        </p:nvPicPr>
        <p:blipFill rotWithShape="1">
          <a:blip r:embed="rId2"/>
          <a:srcRect l="36584" r="16739" b="1"/>
          <a:stretch/>
        </p:blipFill>
        <p:spPr bwMode="auto">
          <a:xfrm>
            <a:off x="804101" y="942940"/>
            <a:ext cx="3179261" cy="4972120"/>
          </a:xfrm>
          <a:prstGeom prst="rect">
            <a:avLst/>
          </a:prstGeom>
          <a:noFill/>
        </p:spPr>
      </p:pic>
      <p:pic>
        <p:nvPicPr>
          <p:cNvPr id="37" name="Obrázok 36">
            <a:extLst>
              <a:ext uri="{FF2B5EF4-FFF2-40B4-BE49-F238E27FC236}">
                <a16:creationId xmlns:a16="http://schemas.microsoft.com/office/drawing/2014/main" id="{A6AC8C3E-C80E-4D46-8381-28E8BE7FBAE7}"/>
              </a:ext>
            </a:extLst>
          </p:cNvPr>
          <p:cNvPicPr/>
          <p:nvPr/>
        </p:nvPicPr>
        <p:blipFill>
          <a:blip r:embed="rId3"/>
          <a:stretch>
            <a:fillRect/>
          </a:stretch>
        </p:blipFill>
        <p:spPr bwMode="auto">
          <a:xfrm>
            <a:off x="4423144" y="1213968"/>
            <a:ext cx="2900348" cy="4447017"/>
          </a:xfrm>
          <a:prstGeom prst="rect">
            <a:avLst/>
          </a:prstGeom>
          <a:noFill/>
        </p:spPr>
      </p:pic>
      <p:sp>
        <p:nvSpPr>
          <p:cNvPr id="66" name="Freeform 6">
            <a:extLst>
              <a:ext uri="{FF2B5EF4-FFF2-40B4-BE49-F238E27FC236}">
                <a16:creationId xmlns:a16="http://schemas.microsoft.com/office/drawing/2014/main" id="{C48CB8C7-4970-4395-A8AB-5D3774D91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7">
            <a:extLst>
              <a:ext uri="{FF2B5EF4-FFF2-40B4-BE49-F238E27FC236}">
                <a16:creationId xmlns:a16="http://schemas.microsoft.com/office/drawing/2014/main" id="{9D919DD6-6BB7-45C3-9500-A7448E149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Rectangle 8">
            <a:extLst>
              <a:ext uri="{FF2B5EF4-FFF2-40B4-BE49-F238E27FC236}">
                <a16:creationId xmlns:a16="http://schemas.microsoft.com/office/drawing/2014/main" id="{17DD09DE-0DA8-44FF-9FF1-1BE6F302EA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7835104" y="1213968"/>
            <a:ext cx="3220127" cy="1715106"/>
          </a:xfrm>
        </p:spPr>
        <p:txBody>
          <a:bodyPr anchor="b">
            <a:normAutofit/>
          </a:bodyPr>
          <a:lstStyle/>
          <a:p>
            <a:r>
              <a:rPr lang="sk-SK" sz="3600" b="1">
                <a:solidFill>
                  <a:srgbClr val="FFFFFF"/>
                </a:solidFill>
              </a:rPr>
              <a:t>Doložka civilnej ochrany</a:t>
            </a:r>
          </a:p>
        </p:txBody>
      </p:sp>
      <p:sp>
        <p:nvSpPr>
          <p:cNvPr id="9" name="Content Placeholder 8">
            <a:extLst>
              <a:ext uri="{FF2B5EF4-FFF2-40B4-BE49-F238E27FC236}">
                <a16:creationId xmlns:a16="http://schemas.microsoft.com/office/drawing/2014/main" id="{E7173242-80C6-4C92-A995-CFDF1354CBAA}"/>
              </a:ext>
            </a:extLst>
          </p:cNvPr>
          <p:cNvSpPr>
            <a:spLocks noGrp="1"/>
          </p:cNvSpPr>
          <p:nvPr>
            <p:ph idx="1"/>
          </p:nvPr>
        </p:nvSpPr>
        <p:spPr>
          <a:xfrm>
            <a:off x="7835105" y="3072208"/>
            <a:ext cx="3264916" cy="2660684"/>
          </a:xfrm>
        </p:spPr>
        <p:txBody>
          <a:bodyPr anchor="t">
            <a:normAutofit/>
          </a:bodyPr>
          <a:lstStyle/>
          <a:p>
            <a:pPr marL="0" indent="0">
              <a:buNone/>
            </a:pPr>
            <a:r>
              <a:rPr lang="sk-SK" sz="1600" dirty="0">
                <a:solidFill>
                  <a:srgbClr val="FFFFFF"/>
                </a:solidFill>
              </a:rPr>
              <a:t>Zmena kapacity  úkrytu 15/10 pre 10 osôb vychádza z požiadavky ukrytia 315 ubytovaných osôb</a:t>
            </a:r>
          </a:p>
          <a:p>
            <a:pPr marL="0" indent="0">
              <a:buNone/>
            </a:pPr>
            <a:r>
              <a:rPr lang="sk-SK" sz="1600" dirty="0">
                <a:solidFill>
                  <a:srgbClr val="FFFFFF"/>
                </a:solidFill>
              </a:rPr>
              <a:t>Najvhodnejšími objektami k dvojúčelovému využitiu na ochranné stavby sú objekty   s podzemným podlažím a technickým zázemím (ubytovacie objekty a dom športu) – 3 úkryty s kapacitou po 120 osôb</a:t>
            </a:r>
            <a:endParaRPr lang="en-US" sz="1600" dirty="0">
              <a:solidFill>
                <a:srgbClr val="FFFFFF"/>
              </a:solidFill>
            </a:endParaRPr>
          </a:p>
        </p:txBody>
      </p:sp>
      <p:sp>
        <p:nvSpPr>
          <p:cNvPr id="64" name="Rectangle 8">
            <a:extLst>
              <a:ext uri="{FF2B5EF4-FFF2-40B4-BE49-F238E27FC236}">
                <a16:creationId xmlns:a16="http://schemas.microsoft.com/office/drawing/2014/main" id="{28ACCB42-777B-4109-A531-8C0A6CD71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41027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958506" y="800392"/>
            <a:ext cx="10264697" cy="1212102"/>
          </a:xfrm>
        </p:spPr>
        <p:txBody>
          <a:bodyPr>
            <a:normAutofit/>
          </a:bodyPr>
          <a:lstStyle/>
          <a:p>
            <a:pPr algn="ctr"/>
            <a:r>
              <a:rPr lang="sk-SK" sz="4000" b="1" dirty="0">
                <a:solidFill>
                  <a:srgbClr val="FFFFFF"/>
                </a:solidFill>
              </a:rPr>
              <a:t>Záväzná časť Návrhu </a:t>
            </a:r>
            <a:r>
              <a:rPr lang="sk-SK" sz="4000" b="1" dirty="0" err="1">
                <a:solidFill>
                  <a:srgbClr val="FFFFFF"/>
                </a:solidFill>
              </a:rPr>
              <a:t>ZaD</a:t>
            </a:r>
            <a:r>
              <a:rPr lang="sk-SK" sz="4000" b="1" dirty="0">
                <a:solidFill>
                  <a:srgbClr val="FFFFFF"/>
                </a:solidFill>
              </a:rPr>
              <a:t> č. 4/2020</a:t>
            </a:r>
          </a:p>
        </p:txBody>
      </p:sp>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1119322" y="2341848"/>
            <a:ext cx="9957297" cy="4095528"/>
          </a:xfrm>
        </p:spPr>
        <p:txBody>
          <a:bodyPr anchor="ctr">
            <a:normAutofit/>
          </a:bodyPr>
          <a:lstStyle/>
          <a:p>
            <a:pPr marL="0" indent="0">
              <a:buNone/>
            </a:pPr>
            <a:r>
              <a:rPr lang="sk-SK" sz="1400" b="1" dirty="0"/>
              <a:t>Návrh zmien a doplnkov č. 4/2020 Územného plánu zóny Centrum – Podunajské Biskupice, v znení predchádzajúcich zmien a doplnkov, v textovej časti </a:t>
            </a:r>
            <a:r>
              <a:rPr lang="sk-SK" sz="1400" dirty="0">
                <a:solidFill>
                  <a:srgbClr val="FF0000"/>
                </a:solidFill>
              </a:rPr>
              <a:t>(pozn. zmena je vyznačená červenou farbou)</a:t>
            </a:r>
            <a:r>
              <a:rPr lang="sk-SK" sz="1400" b="1" dirty="0">
                <a:solidFill>
                  <a:srgbClr val="FF0000"/>
                </a:solidFill>
              </a:rPr>
              <a:t>: </a:t>
            </a:r>
            <a:endParaRPr lang="sk-SK" sz="1400" dirty="0">
              <a:solidFill>
                <a:srgbClr val="FF0000"/>
              </a:solidFill>
            </a:endParaRPr>
          </a:p>
          <a:p>
            <a:pPr marL="0" indent="0">
              <a:buNone/>
            </a:pPr>
            <a:r>
              <a:rPr lang="sk-SK" sz="1400" b="1" dirty="0"/>
              <a:t>Blok 2.4 	Blok pre stabilizáciu a rozvoj aktivít športu a rekreácie</a:t>
            </a:r>
          </a:p>
          <a:p>
            <a:pPr marL="0" indent="0">
              <a:buNone/>
            </a:pPr>
            <a:r>
              <a:rPr lang="sk-SK" sz="1400" b="1" dirty="0"/>
              <a:t>4.1.  Regulácia funkčného využitia územia</a:t>
            </a:r>
            <a:endParaRPr lang="sk-SK" sz="1400" dirty="0"/>
          </a:p>
          <a:p>
            <a:pPr marL="0" indent="0">
              <a:buNone/>
            </a:pPr>
            <a:r>
              <a:rPr lang="sk-SK" sz="1400" b="1" dirty="0"/>
              <a:t>obmedzene prípustná funkčná náplň</a:t>
            </a:r>
            <a:endParaRPr lang="sk-SK" sz="1400" i="1" dirty="0"/>
          </a:p>
          <a:p>
            <a:pPr lvl="0">
              <a:spcBef>
                <a:spcPts val="0"/>
              </a:spcBef>
            </a:pPr>
            <a:r>
              <a:rPr lang="sk-SK" sz="1400" dirty="0"/>
              <a:t>stavby a zariadenia služieb, </a:t>
            </a:r>
            <a:r>
              <a:rPr lang="sk-SK" sz="1400" dirty="0" err="1"/>
              <a:t>t.j</a:t>
            </a:r>
            <a:r>
              <a:rPr lang="sk-SK" sz="1400" dirty="0"/>
              <a:t>. občianskej vybavenosti trhového charakteru, najmä hotely, motely, penzióny a ostatné ubytovacie zariadenia na krátkodobé pobyty, viazané na prevádzku športového areálu, </a:t>
            </a:r>
            <a:r>
              <a:rPr lang="sk-SK" sz="1400" dirty="0">
                <a:solidFill>
                  <a:srgbClr val="FF0000"/>
                </a:solidFill>
              </a:rPr>
              <a:t>ktorých zastavaná plocha neprekročí 10 % z výmery funkčnej plochy</a:t>
            </a:r>
            <a:endParaRPr lang="sk-SK" sz="1400" i="1" dirty="0">
              <a:solidFill>
                <a:srgbClr val="FF0000"/>
              </a:solidFill>
            </a:endParaRPr>
          </a:p>
          <a:p>
            <a:pPr lvl="0">
              <a:spcBef>
                <a:spcPts val="0"/>
              </a:spcBef>
            </a:pPr>
            <a:r>
              <a:rPr lang="sk-SK" sz="1400" dirty="0">
                <a:solidFill>
                  <a:srgbClr val="FF0000"/>
                </a:solidFill>
              </a:rPr>
              <a:t>byty v objektoch funkcie – služobné byty</a:t>
            </a:r>
            <a:endParaRPr lang="sk-SK" sz="1400" i="1" dirty="0">
              <a:solidFill>
                <a:srgbClr val="FF0000"/>
              </a:solidFill>
            </a:endParaRPr>
          </a:p>
          <a:p>
            <a:pPr lvl="0">
              <a:spcBef>
                <a:spcPts val="0"/>
              </a:spcBef>
            </a:pPr>
            <a:r>
              <a:rPr lang="sk-SK" sz="1400" strike="sngStrike" dirty="0"/>
              <a:t>podiel zariadení občianskej vybavenosti v maximálnom rozsahu funkčnej plochy – šport, telovýchova a voľný čas stanovuje aktuálne platný Územný plán Hlavného mesta SR Bratislavy r. 2007 v znení zmien a doplnkov</a:t>
            </a:r>
            <a:endParaRPr lang="sk-SK" sz="1400" dirty="0"/>
          </a:p>
          <a:p>
            <a:pPr marL="0" indent="0">
              <a:buNone/>
            </a:pPr>
            <a:r>
              <a:rPr lang="sk-SK" sz="1400" b="1" dirty="0"/>
              <a:t>4.2.  Regulácia intenzity využitia územia</a:t>
            </a:r>
            <a:endParaRPr lang="sk-SK" sz="1400" dirty="0"/>
          </a:p>
          <a:p>
            <a:pPr lvl="0">
              <a:spcBef>
                <a:spcPts val="0"/>
              </a:spcBef>
            </a:pPr>
            <a:r>
              <a:rPr lang="sk-SK" sz="1400" dirty="0"/>
              <a:t>záväzný maximálny index zastavaných plôch budovami	       0,30</a:t>
            </a:r>
          </a:p>
          <a:p>
            <a:pPr lvl="0">
              <a:spcBef>
                <a:spcPts val="0"/>
              </a:spcBef>
            </a:pPr>
            <a:r>
              <a:rPr lang="sk-SK" sz="1400" dirty="0"/>
              <a:t>záväzný maximálny index nadzemných podlažných plôch               </a:t>
            </a:r>
            <a:r>
              <a:rPr lang="sk-SK" sz="1400" strike="sngStrike" dirty="0"/>
              <a:t>0,7</a:t>
            </a:r>
            <a:r>
              <a:rPr lang="sk-SK" sz="1400" dirty="0"/>
              <a:t>    </a:t>
            </a:r>
            <a:r>
              <a:rPr lang="sk-SK" sz="1400" dirty="0">
                <a:solidFill>
                  <a:srgbClr val="FF0000"/>
                </a:solidFill>
              </a:rPr>
              <a:t>1,10</a:t>
            </a:r>
          </a:p>
          <a:p>
            <a:pPr lvl="0">
              <a:spcBef>
                <a:spcPts val="0"/>
              </a:spcBef>
            </a:pPr>
            <a:r>
              <a:rPr lang="sk-SK" sz="1400" dirty="0"/>
              <a:t>záväzný minimálny koeficient prírodných (ozelenených) plôch      0,6</a:t>
            </a:r>
          </a:p>
          <a:p>
            <a:pPr lvl="0">
              <a:spcBef>
                <a:spcPts val="0"/>
              </a:spcBef>
            </a:pPr>
            <a:r>
              <a:rPr lang="sk-SK" sz="1400" dirty="0"/>
              <a:t>záväzná maximálna </a:t>
            </a:r>
            <a:r>
              <a:rPr lang="sk-SK" sz="1400" dirty="0" err="1"/>
              <a:t>podlažnosť</a:t>
            </a:r>
            <a:r>
              <a:rPr lang="sk-SK" sz="1400" dirty="0"/>
              <a:t> budov                                                </a:t>
            </a:r>
            <a:r>
              <a:rPr lang="sk-SK" sz="1400" strike="sngStrike" dirty="0"/>
              <a:t>2-3</a:t>
            </a:r>
            <a:r>
              <a:rPr lang="sk-SK" sz="1400" dirty="0"/>
              <a:t>  </a:t>
            </a:r>
            <a:r>
              <a:rPr lang="sk-SK" sz="1400" dirty="0">
                <a:solidFill>
                  <a:srgbClr val="FF0000"/>
                </a:solidFill>
              </a:rPr>
              <a:t>3 – 8 </a:t>
            </a:r>
            <a:r>
              <a:rPr lang="sk-SK" sz="1400" dirty="0"/>
              <a:t>nadzemných podlaží bez možnosti realizácie ďalšieho ustúpeného podlažia alebo podkrovia,</a:t>
            </a:r>
          </a:p>
          <a:p>
            <a:pPr lvl="0">
              <a:spcBef>
                <a:spcPts val="0"/>
              </a:spcBef>
            </a:pPr>
            <a:r>
              <a:rPr lang="sk-SK" sz="1400" dirty="0"/>
              <a:t>priestorová regulácia v súlade s výkresom regulačných princípov</a:t>
            </a:r>
          </a:p>
          <a:p>
            <a:pPr marL="0" indent="0">
              <a:buNone/>
            </a:pPr>
            <a:endParaRPr lang="sk-SK" sz="1100" dirty="0"/>
          </a:p>
        </p:txBody>
      </p:sp>
    </p:spTree>
    <p:extLst>
      <p:ext uri="{BB962C8B-B14F-4D97-AF65-F5344CB8AC3E}">
        <p14:creationId xmlns:p14="http://schemas.microsoft.com/office/powerpoint/2010/main" val="86542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7835105" y="1213968"/>
            <a:ext cx="3220126" cy="1055987"/>
          </a:xfrm>
        </p:spPr>
        <p:txBody>
          <a:bodyPr anchor="b">
            <a:normAutofit/>
          </a:bodyPr>
          <a:lstStyle/>
          <a:p>
            <a:r>
              <a:rPr lang="sk-SK" sz="2800" b="1" dirty="0">
                <a:solidFill>
                  <a:srgbClr val="FFFFFF"/>
                </a:solidFill>
              </a:rPr>
              <a:t>Záväzná časť Návrhu </a:t>
            </a:r>
            <a:r>
              <a:rPr lang="sk-SK" sz="2800" b="1" dirty="0" err="1">
                <a:solidFill>
                  <a:srgbClr val="FFFFFF"/>
                </a:solidFill>
              </a:rPr>
              <a:t>ZaD</a:t>
            </a:r>
            <a:r>
              <a:rPr lang="sk-SK" sz="2800" b="1" dirty="0">
                <a:solidFill>
                  <a:srgbClr val="FFFFFF"/>
                </a:solidFill>
              </a:rPr>
              <a:t> č. 4/2020</a:t>
            </a:r>
          </a:p>
        </p:txBody>
      </p:sp>
      <p:pic>
        <p:nvPicPr>
          <p:cNvPr id="4" name="Obrázok 3">
            <a:extLst>
              <a:ext uri="{FF2B5EF4-FFF2-40B4-BE49-F238E27FC236}">
                <a16:creationId xmlns:a16="http://schemas.microsoft.com/office/drawing/2014/main" id="{A5FF0080-843F-4CDB-BB2E-78F2E454327D}"/>
              </a:ext>
            </a:extLst>
          </p:cNvPr>
          <p:cNvPicPr/>
          <p:nvPr/>
        </p:nvPicPr>
        <p:blipFill rotWithShape="1">
          <a:blip r:embed="rId2">
            <a:extLst>
              <a:ext uri="{28A0092B-C50C-407E-A947-70E740481C1C}">
                <a14:useLocalDpi xmlns:a14="http://schemas.microsoft.com/office/drawing/2010/main" val="0"/>
              </a:ext>
            </a:extLst>
          </a:blip>
          <a:srcRect l="3154" r="11588"/>
          <a:stretch/>
        </p:blipFill>
        <p:spPr>
          <a:xfrm>
            <a:off x="804101" y="804101"/>
            <a:ext cx="6730556" cy="5249798"/>
          </a:xfrm>
          <a:prstGeom prst="rect">
            <a:avLst/>
          </a:prstGeom>
        </p:spPr>
      </p:pic>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7655442" y="2269955"/>
            <a:ext cx="3444579" cy="3462937"/>
          </a:xfrm>
        </p:spPr>
        <p:txBody>
          <a:bodyPr anchor="t">
            <a:normAutofit/>
          </a:bodyPr>
          <a:lstStyle/>
          <a:p>
            <a:pPr marL="0" indent="0">
              <a:buNone/>
            </a:pPr>
            <a:r>
              <a:rPr lang="sk-SK" sz="2400" b="1" dirty="0">
                <a:solidFill>
                  <a:srgbClr val="FFFFFF"/>
                </a:solidFill>
              </a:rPr>
              <a:t>Návrh zmien a doplnkov č. 4/2020 Územného plánu zóny Centrum – Podunajské Biskupice, v znení predchádzajúcich zmien a doplnkov, v grafickej časti </a:t>
            </a:r>
            <a:r>
              <a:rPr lang="sk-SK" sz="2400" dirty="0">
                <a:solidFill>
                  <a:srgbClr val="92D050"/>
                </a:solidFill>
              </a:rPr>
              <a:t>(pozn. zmeny vyznačené zelenou)</a:t>
            </a:r>
            <a:r>
              <a:rPr lang="sk-SK" sz="2400" b="1" dirty="0">
                <a:solidFill>
                  <a:srgbClr val="92D050"/>
                </a:solidFill>
              </a:rPr>
              <a:t>: </a:t>
            </a:r>
            <a:endParaRPr lang="sk-SK" sz="2400" dirty="0">
              <a:solidFill>
                <a:srgbClr val="92D050"/>
              </a:solidFill>
            </a:endParaRPr>
          </a:p>
          <a:p>
            <a:pPr marL="0" indent="0">
              <a:buNone/>
            </a:pPr>
            <a:endParaRPr lang="sk-SK" sz="2000" dirty="0">
              <a:solidFill>
                <a:srgbClr val="FFFFFF"/>
              </a:solidFill>
            </a:endParaRPr>
          </a:p>
        </p:txBody>
      </p:sp>
      <p:sp>
        <p:nvSpPr>
          <p:cNvPr id="22"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68120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958506" y="800392"/>
            <a:ext cx="10264697" cy="1212102"/>
          </a:xfrm>
        </p:spPr>
        <p:txBody>
          <a:bodyPr>
            <a:normAutofit/>
          </a:bodyPr>
          <a:lstStyle/>
          <a:p>
            <a:pPr algn="ctr"/>
            <a:r>
              <a:rPr lang="sk-SK" sz="4000" dirty="0">
                <a:solidFill>
                  <a:srgbClr val="FFFFFF"/>
                </a:solidFill>
              </a:rPr>
              <a:t>Záverečné pokyny</a:t>
            </a:r>
          </a:p>
        </p:txBody>
      </p:sp>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1367624" y="2490436"/>
            <a:ext cx="9708995" cy="3567173"/>
          </a:xfrm>
        </p:spPr>
        <p:txBody>
          <a:bodyPr anchor="ctr">
            <a:normAutofit/>
          </a:bodyPr>
          <a:lstStyle/>
          <a:p>
            <a:pPr marL="0" indent="0" algn="just">
              <a:buNone/>
            </a:pPr>
            <a:r>
              <a:rPr lang="sk-SK" sz="2000" dirty="0"/>
              <a:t>Dovoľujeme si Vás požiadať o uplatnenie Vášho stanoviska k predkladanému Návrhu zmien a doplnkov č. 4/2020 Územného plánu zóny Centrum – Podunajské Biskupice, v znení zmien a doplnkov </a:t>
            </a:r>
            <a:r>
              <a:rPr lang="sk-SK" sz="2000" b="1" dirty="0"/>
              <a:t>v lehote do 27.1.2021</a:t>
            </a:r>
            <a:r>
              <a:rPr lang="sk-SK" sz="2000" dirty="0"/>
              <a:t>  </a:t>
            </a:r>
            <a:r>
              <a:rPr lang="sk-SK" sz="2000" u="sng" dirty="0"/>
              <a:t>písomnou formou</a:t>
            </a:r>
            <a:r>
              <a:rPr lang="sk-SK" sz="2000" dirty="0"/>
              <a:t> na adresu: </a:t>
            </a:r>
            <a:r>
              <a:rPr lang="sk-SK" sz="2000" b="1" dirty="0"/>
              <a:t>Miestny úrad Mestskej časti Bratislava – Podunajské Biskupice, Trojičné námestie 11, 821 06  Bratislava, </a:t>
            </a:r>
            <a:r>
              <a:rPr lang="sk-SK" sz="2000" dirty="0"/>
              <a:t>alebo emailom  na adresu </a:t>
            </a:r>
            <a:r>
              <a:rPr lang="sk-SK" sz="2000" u="sng" dirty="0"/>
              <a:t>jana.grznarova</a:t>
            </a:r>
            <a:r>
              <a:rPr lang="sk-SK" sz="2000" u="sng" dirty="0">
                <a:hlinkClick r:id="rId2">
                  <a:extLst>
                    <a:ext uri="{A12FA001-AC4F-418D-AE19-62706E023703}">
                      <ahyp:hlinkClr xmlns:ahyp="http://schemas.microsoft.com/office/drawing/2018/hyperlinkcolor" val="tx"/>
                    </a:ext>
                  </a:extLst>
                </a:hlinkClick>
              </a:rPr>
              <a:t>@mupb.sk</a:t>
            </a:r>
            <a:r>
              <a:rPr lang="sk-SK" sz="2000" u="sng" dirty="0"/>
              <a:t>.</a:t>
            </a:r>
          </a:p>
          <a:p>
            <a:pPr marL="0" indent="0" algn="just">
              <a:buNone/>
            </a:pPr>
            <a:r>
              <a:rPr lang="sk-SK" sz="2000" b="1" dirty="0"/>
              <a:t>Ak sa v stanovenej lehote nevyjadríte, predpokladá sa, v zmysle § 22 ods. 5 zákona  č. 50/1976 Zb., v platnom znení, že nemáte pripomienky k návrhu územnoplánovacej dokumentácie. </a:t>
            </a:r>
          </a:p>
          <a:p>
            <a:pPr marL="0" indent="0" algn="just">
              <a:buNone/>
            </a:pPr>
            <a:r>
              <a:rPr lang="sk-SK" sz="2000" dirty="0"/>
              <a:t>Na pripomienky podané po uvedenom termíne sa nebude prihliadať (pri doručovaní poštou je rozhodujúci dátum na poštovej pečiatke). Vyhodnotené budú len tie pripomienky, ktoré sa budú vzťahovať k návrhu predmetnej územnoplánovacej dokumentácie.</a:t>
            </a:r>
            <a:r>
              <a:rPr lang="sk-SK" sz="2000" b="1" dirty="0"/>
              <a:t>   </a:t>
            </a:r>
            <a:endParaRPr lang="sk-SK" sz="2000" dirty="0"/>
          </a:p>
          <a:p>
            <a:pPr marL="0" indent="0" algn="just">
              <a:buNone/>
            </a:pPr>
            <a:endParaRPr lang="sk-SK" sz="2000" dirty="0"/>
          </a:p>
          <a:p>
            <a:pPr marL="0" indent="0">
              <a:buNone/>
            </a:pPr>
            <a:endParaRPr lang="sk-SK" sz="2000" dirty="0"/>
          </a:p>
        </p:txBody>
      </p:sp>
    </p:spTree>
    <p:extLst>
      <p:ext uri="{BB962C8B-B14F-4D97-AF65-F5344CB8AC3E}">
        <p14:creationId xmlns:p14="http://schemas.microsoft.com/office/powerpoint/2010/main" val="3972207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9D3A6890-5E2C-4355-A98A-459D481F6FF6}"/>
              </a:ext>
            </a:extLst>
          </p:cNvPr>
          <p:cNvSpPr>
            <a:spLocks noGrp="1"/>
          </p:cNvSpPr>
          <p:nvPr>
            <p:ph type="title"/>
          </p:nvPr>
        </p:nvSpPr>
        <p:spPr>
          <a:xfrm>
            <a:off x="7835104" y="1213968"/>
            <a:ext cx="3220127" cy="1715106"/>
          </a:xfrm>
        </p:spPr>
        <p:txBody>
          <a:bodyPr anchor="b">
            <a:normAutofit/>
          </a:bodyPr>
          <a:lstStyle/>
          <a:p>
            <a:r>
              <a:rPr lang="sk-SK" sz="4800" b="1" dirty="0">
                <a:solidFill>
                  <a:srgbClr val="FFFFFF"/>
                </a:solidFill>
              </a:rPr>
              <a:t>Na záver</a:t>
            </a:r>
          </a:p>
        </p:txBody>
      </p:sp>
      <p:pic>
        <p:nvPicPr>
          <p:cNvPr id="2050" name="Picture 2" descr="Vtipné obrázky - smajlík">
            <a:extLst>
              <a:ext uri="{FF2B5EF4-FFF2-40B4-BE49-F238E27FC236}">
                <a16:creationId xmlns:a16="http://schemas.microsoft.com/office/drawing/2014/main" id="{BD73570C-852C-4A5F-AB03-987BD4842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 r="2902" b="1"/>
          <a:stretch/>
        </p:blipFill>
        <p:spPr bwMode="auto">
          <a:xfrm>
            <a:off x="804101" y="804101"/>
            <a:ext cx="6730556" cy="52497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jekt pre obsah 2">
            <a:extLst>
              <a:ext uri="{FF2B5EF4-FFF2-40B4-BE49-F238E27FC236}">
                <a16:creationId xmlns:a16="http://schemas.microsoft.com/office/drawing/2014/main" id="{198CA8BE-C783-4895-B1C6-358489F3D02F}"/>
              </a:ext>
            </a:extLst>
          </p:cNvPr>
          <p:cNvSpPr>
            <a:spLocks noGrp="1"/>
          </p:cNvSpPr>
          <p:nvPr>
            <p:ph idx="1"/>
          </p:nvPr>
        </p:nvSpPr>
        <p:spPr>
          <a:xfrm>
            <a:off x="7835105" y="3072208"/>
            <a:ext cx="3264916" cy="2660684"/>
          </a:xfrm>
        </p:spPr>
        <p:txBody>
          <a:bodyPr anchor="t">
            <a:normAutofit/>
          </a:bodyPr>
          <a:lstStyle/>
          <a:p>
            <a:pPr marL="0" indent="0">
              <a:buNone/>
            </a:pPr>
            <a:r>
              <a:rPr lang="sk-SK" sz="3600" dirty="0">
                <a:solidFill>
                  <a:srgbClr val="FFFFFF"/>
                </a:solidFill>
              </a:rPr>
              <a:t>Ďakujeme za pozornosť a prajeme pekný deň  </a:t>
            </a:r>
            <a:r>
              <a:rPr lang="sk-SK" sz="3600" dirty="0">
                <a:solidFill>
                  <a:srgbClr val="FFFFFF"/>
                </a:solidFill>
                <a:sym typeface="Wingdings" panose="05000000000000000000" pitchFamily="2" charset="2"/>
              </a:rPr>
              <a:t></a:t>
            </a:r>
            <a:endParaRPr lang="sk-SK" sz="3600" dirty="0">
              <a:solidFill>
                <a:srgbClr val="FFFFFF"/>
              </a:solidFill>
            </a:endParaRPr>
          </a:p>
          <a:p>
            <a:pPr marL="0" indent="0">
              <a:buNone/>
            </a:pPr>
            <a:endParaRPr lang="sk-SK" sz="2000" dirty="0">
              <a:solidFill>
                <a:srgbClr val="FFFFFF"/>
              </a:solidFill>
            </a:endParaRPr>
          </a:p>
        </p:txBody>
      </p:sp>
      <p:sp>
        <p:nvSpPr>
          <p:cNvPr id="7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8110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958506" y="800392"/>
            <a:ext cx="10264697" cy="1212102"/>
          </a:xfrm>
        </p:spPr>
        <p:txBody>
          <a:bodyPr>
            <a:normAutofit/>
          </a:bodyPr>
          <a:lstStyle/>
          <a:p>
            <a:pPr algn="ctr"/>
            <a:r>
              <a:rPr lang="sk-SK" sz="2800" b="1" dirty="0">
                <a:solidFill>
                  <a:srgbClr val="FFFFFF"/>
                </a:solidFill>
              </a:rPr>
              <a:t>Návrh  </a:t>
            </a:r>
            <a:r>
              <a:rPr lang="sk-SK" sz="2800" b="1" dirty="0" err="1">
                <a:solidFill>
                  <a:srgbClr val="FFFFFF"/>
                </a:solidFill>
              </a:rPr>
              <a:t>ZaD</a:t>
            </a:r>
            <a:r>
              <a:rPr lang="sk-SK" sz="2800" b="1" dirty="0">
                <a:solidFill>
                  <a:srgbClr val="FFFFFF"/>
                </a:solidFill>
              </a:rPr>
              <a:t> č. 4/2020</a:t>
            </a:r>
            <a:br>
              <a:rPr lang="sk-SK" sz="2800" b="1" dirty="0">
                <a:solidFill>
                  <a:srgbClr val="FFFFFF"/>
                </a:solidFill>
              </a:rPr>
            </a:br>
            <a:r>
              <a:rPr lang="sk-SK" sz="2800" b="1" dirty="0">
                <a:solidFill>
                  <a:srgbClr val="FFFFFF"/>
                </a:solidFill>
              </a:rPr>
              <a:t>spracovateľ dokumentácie: Ing. arch. Ján </a:t>
            </a:r>
            <a:r>
              <a:rPr lang="sk-SK" sz="2800" b="1" dirty="0" err="1">
                <a:solidFill>
                  <a:srgbClr val="FFFFFF"/>
                </a:solidFill>
              </a:rPr>
              <a:t>Mezei</a:t>
            </a:r>
            <a:r>
              <a:rPr lang="sk-SK" sz="2800" b="1" dirty="0">
                <a:solidFill>
                  <a:srgbClr val="FFFFFF"/>
                </a:solidFill>
              </a:rPr>
              <a:t>, </a:t>
            </a:r>
            <a:r>
              <a:rPr lang="sk-SK" sz="2800" b="1" dirty="0" err="1">
                <a:solidFill>
                  <a:srgbClr val="FFFFFF"/>
                </a:solidFill>
              </a:rPr>
              <a:t>Stapring</a:t>
            </a:r>
            <a:r>
              <a:rPr lang="sk-SK" sz="2800" b="1" dirty="0">
                <a:solidFill>
                  <a:srgbClr val="FFFFFF"/>
                </a:solidFill>
              </a:rPr>
              <a:t>, </a:t>
            </a:r>
            <a:r>
              <a:rPr lang="sk-SK" sz="2800" b="1" dirty="0" err="1">
                <a:solidFill>
                  <a:srgbClr val="FFFFFF"/>
                </a:solidFill>
              </a:rPr>
              <a:t>a.s</a:t>
            </a:r>
            <a:r>
              <a:rPr lang="sk-SK" sz="2800" b="1" dirty="0">
                <a:solidFill>
                  <a:srgbClr val="FFFFFF"/>
                </a:solidFill>
              </a:rPr>
              <a:t>., Nitra</a:t>
            </a:r>
            <a:endParaRPr lang="sk-SK" sz="2800" dirty="0">
              <a:solidFill>
                <a:srgbClr val="FFFFFF"/>
              </a:solidFill>
            </a:endParaRPr>
          </a:p>
        </p:txBody>
      </p:sp>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1367624" y="2490436"/>
            <a:ext cx="9708995" cy="3567173"/>
          </a:xfrm>
        </p:spPr>
        <p:txBody>
          <a:bodyPr anchor="ctr">
            <a:normAutofit/>
          </a:bodyPr>
          <a:lstStyle/>
          <a:p>
            <a:pPr marL="0" indent="0" algn="just">
              <a:buNone/>
            </a:pPr>
            <a:r>
              <a:rPr lang="sk-SK" sz="2400" dirty="0"/>
              <a:t>Návrh </a:t>
            </a:r>
            <a:r>
              <a:rPr lang="sk-SK" sz="2400" dirty="0" err="1"/>
              <a:t>ZaD</a:t>
            </a:r>
            <a:r>
              <a:rPr lang="sk-SK" sz="2400" dirty="0"/>
              <a:t> č. 4/2020 je spracovaný v zmysle zákona č. 50/1976 </a:t>
            </a:r>
            <a:r>
              <a:rPr lang="sk-SK" sz="2400" dirty="0" err="1"/>
              <a:t>Z.z</a:t>
            </a:r>
            <a:r>
              <a:rPr lang="sk-SK" sz="2400" dirty="0"/>
              <a:t>.                   o územnom plánovaní   a stavebnom poriadku (stavebný zákon) v znení neskorších predpisov a v zmysle vykonávacej vyhlášky MŽP SR č. 55/2001 </a:t>
            </a:r>
            <a:r>
              <a:rPr lang="sk-SK" sz="2400" dirty="0" err="1"/>
              <a:t>Z.z</a:t>
            </a:r>
            <a:r>
              <a:rPr lang="sk-SK" sz="2400" dirty="0"/>
              <a:t>. o územnoplánovacích podkladoch a územnoplánovacej dokumentácii,             v nasledovnej skladbe: </a:t>
            </a:r>
          </a:p>
          <a:p>
            <a:pPr marL="0" indent="0" algn="just">
              <a:buNone/>
            </a:pPr>
            <a:r>
              <a:rPr lang="sk-SK" sz="2400" dirty="0"/>
              <a:t>dokumentácia Návrhu </a:t>
            </a:r>
            <a:r>
              <a:rPr lang="sk-SK" sz="2400" dirty="0" err="1"/>
              <a:t>ZaD</a:t>
            </a:r>
            <a:r>
              <a:rPr lang="sk-SK" sz="2400" dirty="0"/>
              <a:t> územného plánu zóny sa  člení na textovú časť       a grafickú časť;  obsahuje smernú časť a záväznú časť.</a:t>
            </a:r>
          </a:p>
          <a:p>
            <a:endParaRPr lang="sk-SK" sz="2400" dirty="0"/>
          </a:p>
        </p:txBody>
      </p:sp>
    </p:spTree>
    <p:extLst>
      <p:ext uri="{BB962C8B-B14F-4D97-AF65-F5344CB8AC3E}">
        <p14:creationId xmlns:p14="http://schemas.microsoft.com/office/powerpoint/2010/main" val="31039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6">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1146879" y="998002"/>
            <a:ext cx="3182940" cy="1471959"/>
          </a:xfrm>
        </p:spPr>
        <p:txBody>
          <a:bodyPr>
            <a:normAutofit/>
          </a:bodyPr>
          <a:lstStyle/>
          <a:p>
            <a:r>
              <a:rPr lang="sk-SK" sz="2800" b="1" dirty="0">
                <a:solidFill>
                  <a:srgbClr val="FFFFFF"/>
                </a:solidFill>
              </a:rPr>
              <a:t>Návrh </a:t>
            </a:r>
            <a:r>
              <a:rPr lang="sk-SK" sz="2800" b="1" dirty="0" err="1">
                <a:solidFill>
                  <a:srgbClr val="FFFFFF"/>
                </a:solidFill>
              </a:rPr>
              <a:t>ZaD</a:t>
            </a:r>
            <a:r>
              <a:rPr lang="sk-SK" sz="2800" b="1" dirty="0">
                <a:solidFill>
                  <a:srgbClr val="FFFFFF"/>
                </a:solidFill>
              </a:rPr>
              <a:t> č.4/2020</a:t>
            </a:r>
          </a:p>
        </p:txBody>
      </p:sp>
      <p:sp>
        <p:nvSpPr>
          <p:cNvPr id="8" name="Content Placeholder 7">
            <a:extLst>
              <a:ext uri="{FF2B5EF4-FFF2-40B4-BE49-F238E27FC236}">
                <a16:creationId xmlns:a16="http://schemas.microsoft.com/office/drawing/2014/main" id="{7E145F89-58A5-4F78-9283-5D76A70AF34F}"/>
              </a:ext>
            </a:extLst>
          </p:cNvPr>
          <p:cNvSpPr>
            <a:spLocks noGrp="1"/>
          </p:cNvSpPr>
          <p:nvPr>
            <p:ph idx="1"/>
          </p:nvPr>
        </p:nvSpPr>
        <p:spPr>
          <a:xfrm>
            <a:off x="1139635" y="2546161"/>
            <a:ext cx="3200451" cy="2985929"/>
          </a:xfrm>
        </p:spPr>
        <p:txBody>
          <a:bodyPr anchor="t">
            <a:normAutofit/>
          </a:bodyPr>
          <a:lstStyle/>
          <a:p>
            <a:pPr marL="0" indent="0">
              <a:buNone/>
            </a:pPr>
            <a:r>
              <a:rPr lang="sk-SK" sz="2000" dirty="0">
                <a:solidFill>
                  <a:srgbClr val="FEFFFF"/>
                </a:solidFill>
              </a:rPr>
              <a:t>Predmetom riešenia Návrhu </a:t>
            </a:r>
            <a:r>
              <a:rPr lang="sk-SK" sz="2000" dirty="0" err="1">
                <a:solidFill>
                  <a:srgbClr val="FEFFFF"/>
                </a:solidFill>
              </a:rPr>
              <a:t>ZaD</a:t>
            </a:r>
            <a:r>
              <a:rPr lang="sk-SK" sz="2000" dirty="0">
                <a:solidFill>
                  <a:srgbClr val="FEFFFF"/>
                </a:solidFill>
              </a:rPr>
              <a:t> č. 4/2020  je  </a:t>
            </a:r>
            <a:r>
              <a:rPr lang="sk-SK" sz="2000" dirty="0" err="1">
                <a:solidFill>
                  <a:srgbClr val="FEFFFF"/>
                </a:solidFill>
              </a:rPr>
              <a:t>funkčno</a:t>
            </a:r>
            <a:r>
              <a:rPr lang="sk-SK" sz="2000" dirty="0">
                <a:solidFill>
                  <a:srgbClr val="FEFFFF"/>
                </a:solidFill>
              </a:rPr>
              <a:t> – priestorový blok č. 2.4, určený na stabilizáciu a rozvoj aktivít športu a rekreácie, jeho regulácia intenzity využitia územia     a  jeho </a:t>
            </a:r>
            <a:r>
              <a:rPr lang="sk-SK" sz="2000" dirty="0" err="1">
                <a:solidFill>
                  <a:srgbClr val="FEFFFF"/>
                </a:solidFill>
              </a:rPr>
              <a:t>funkčno</a:t>
            </a:r>
            <a:r>
              <a:rPr lang="sk-SK" sz="2000" dirty="0">
                <a:solidFill>
                  <a:srgbClr val="FEFFFF"/>
                </a:solidFill>
              </a:rPr>
              <a:t> – prevádzkové  väzby  na priľahlé územie.  </a:t>
            </a:r>
          </a:p>
          <a:p>
            <a:endParaRPr lang="en-US" sz="2000" dirty="0">
              <a:solidFill>
                <a:srgbClr val="FEFFFF"/>
              </a:solidFill>
            </a:endParaRPr>
          </a:p>
        </p:txBody>
      </p:sp>
      <p:pic>
        <p:nvPicPr>
          <p:cNvPr id="4" name="Zástupný objekt pre obsah 3">
            <a:extLst>
              <a:ext uri="{FF2B5EF4-FFF2-40B4-BE49-F238E27FC236}">
                <a16:creationId xmlns:a16="http://schemas.microsoft.com/office/drawing/2014/main" id="{60734990-EAC5-4A8E-8058-8B5D580F7CBD}"/>
              </a:ext>
            </a:extLst>
          </p:cNvPr>
          <p:cNvPicPr>
            <a:picLocks/>
          </p:cNvPicPr>
          <p:nvPr/>
        </p:nvPicPr>
        <p:blipFill rotWithShape="1">
          <a:blip r:embed="rId2">
            <a:extLst>
              <a:ext uri="{28A0092B-C50C-407E-A947-70E740481C1C}">
                <a14:useLocalDpi xmlns:a14="http://schemas.microsoft.com/office/drawing/2010/main" val="0"/>
              </a:ext>
            </a:extLst>
          </a:blip>
          <a:srcRect l="8333"/>
          <a:stretch/>
        </p:blipFill>
        <p:spPr>
          <a:xfrm>
            <a:off x="4998268" y="719060"/>
            <a:ext cx="6539075" cy="5100459"/>
          </a:xfrm>
          <a:prstGeom prst="rect">
            <a:avLst/>
          </a:prstGeom>
        </p:spPr>
      </p:pic>
    </p:spTree>
    <p:extLst>
      <p:ext uri="{BB962C8B-B14F-4D97-AF65-F5344CB8AC3E}">
        <p14:creationId xmlns:p14="http://schemas.microsoft.com/office/powerpoint/2010/main" val="28016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7835104" y="1213968"/>
            <a:ext cx="2853397" cy="838116"/>
          </a:xfrm>
        </p:spPr>
        <p:txBody>
          <a:bodyPr anchor="b">
            <a:normAutofit/>
          </a:bodyPr>
          <a:lstStyle/>
          <a:p>
            <a:r>
              <a:rPr lang="sk-SK" sz="2400" b="1" dirty="0">
                <a:solidFill>
                  <a:srgbClr val="FFFFFF"/>
                </a:solidFill>
              </a:rPr>
              <a:t>Návrh </a:t>
            </a:r>
            <a:r>
              <a:rPr lang="sk-SK" sz="2400" b="1" dirty="0" err="1">
                <a:solidFill>
                  <a:srgbClr val="FFFFFF"/>
                </a:solidFill>
              </a:rPr>
              <a:t>ZaD</a:t>
            </a:r>
            <a:r>
              <a:rPr lang="sk-SK" sz="2400" b="1" dirty="0">
                <a:solidFill>
                  <a:srgbClr val="FFFFFF"/>
                </a:solidFill>
              </a:rPr>
              <a:t> č.4/2020</a:t>
            </a:r>
          </a:p>
        </p:txBody>
      </p:sp>
      <p:pic>
        <p:nvPicPr>
          <p:cNvPr id="4" name="Zástupný objekt pre obsah 3">
            <a:extLst>
              <a:ext uri="{FF2B5EF4-FFF2-40B4-BE49-F238E27FC236}">
                <a16:creationId xmlns:a16="http://schemas.microsoft.com/office/drawing/2014/main" id="{CF98016B-8CAD-4919-A504-4C7E3F9B9CC6}"/>
              </a:ext>
            </a:extLst>
          </p:cNvPr>
          <p:cNvPicPr>
            <a:picLocks/>
          </p:cNvPicPr>
          <p:nvPr/>
        </p:nvPicPr>
        <p:blipFill rotWithShape="1">
          <a:blip r:embed="rId2">
            <a:extLst>
              <a:ext uri="{28A0092B-C50C-407E-A947-70E740481C1C}">
                <a14:useLocalDpi xmlns:a14="http://schemas.microsoft.com/office/drawing/2010/main" val="0"/>
              </a:ext>
            </a:extLst>
          </a:blip>
          <a:srcRect l="11538"/>
          <a:stretch/>
        </p:blipFill>
        <p:spPr>
          <a:xfrm>
            <a:off x="804101" y="804101"/>
            <a:ext cx="6730556" cy="5249798"/>
          </a:xfrm>
          <a:prstGeom prst="rect">
            <a:avLst/>
          </a:prstGeom>
        </p:spPr>
      </p:pic>
      <p:sp>
        <p:nvSpPr>
          <p:cNvPr id="8" name="Content Placeholder 7">
            <a:extLst>
              <a:ext uri="{FF2B5EF4-FFF2-40B4-BE49-F238E27FC236}">
                <a16:creationId xmlns:a16="http://schemas.microsoft.com/office/drawing/2014/main" id="{76D37042-F401-4CF1-9B71-C98442FD5403}"/>
              </a:ext>
            </a:extLst>
          </p:cNvPr>
          <p:cNvSpPr>
            <a:spLocks noGrp="1"/>
          </p:cNvSpPr>
          <p:nvPr>
            <p:ph idx="1"/>
          </p:nvPr>
        </p:nvSpPr>
        <p:spPr>
          <a:xfrm>
            <a:off x="7835105" y="2307265"/>
            <a:ext cx="3031369" cy="3425627"/>
          </a:xfrm>
        </p:spPr>
        <p:txBody>
          <a:bodyPr anchor="t">
            <a:normAutofit/>
          </a:bodyPr>
          <a:lstStyle/>
          <a:p>
            <a:pPr marL="0" indent="0">
              <a:buNone/>
            </a:pPr>
            <a:r>
              <a:rPr lang="sk-SK" sz="2000" b="1" dirty="0">
                <a:solidFill>
                  <a:srgbClr val="FFFFFF"/>
                </a:solidFill>
              </a:rPr>
              <a:t>Riešené územie je vymedzené  ulicami Učiteľská, Hviezdna, </a:t>
            </a:r>
            <a:r>
              <a:rPr lang="sk-SK" sz="2000" b="1" dirty="0" err="1">
                <a:solidFill>
                  <a:srgbClr val="FFFFFF"/>
                </a:solidFill>
              </a:rPr>
              <a:t>Máchova</a:t>
            </a:r>
            <a:r>
              <a:rPr lang="sk-SK" sz="2000" b="1" dirty="0">
                <a:solidFill>
                  <a:srgbClr val="FFFFFF"/>
                </a:solidFill>
              </a:rPr>
              <a:t> a priľahlými verejnými plochami so zástavbou bytových domov na </a:t>
            </a:r>
            <a:r>
              <a:rPr lang="sk-SK" sz="2000" b="1" dirty="0" err="1">
                <a:solidFill>
                  <a:srgbClr val="FFFFFF"/>
                </a:solidFill>
              </a:rPr>
              <a:t>Korytníckej</a:t>
            </a:r>
            <a:r>
              <a:rPr lang="sk-SK" sz="2000" b="1" dirty="0">
                <a:solidFill>
                  <a:srgbClr val="FFFFFF"/>
                </a:solidFill>
              </a:rPr>
              <a:t> ulici. </a:t>
            </a:r>
          </a:p>
          <a:p>
            <a:pPr marL="0" indent="0">
              <a:buNone/>
            </a:pPr>
            <a:r>
              <a:rPr lang="sk-SK" sz="2000" b="1" dirty="0">
                <a:solidFill>
                  <a:srgbClr val="FFFFFF"/>
                </a:solidFill>
              </a:rPr>
              <a:t>Výmera záujmového územia je 54 262 m2.</a:t>
            </a:r>
            <a:endParaRPr lang="en-US" sz="2000" dirty="0">
              <a:solidFill>
                <a:srgbClr val="FFFFFF"/>
              </a:solidFill>
            </a:endParaRPr>
          </a:p>
        </p:txBody>
      </p:sp>
      <p:sp>
        <p:nvSpPr>
          <p:cNvPr id="1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59147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7835104" y="1213968"/>
            <a:ext cx="3220127" cy="880646"/>
          </a:xfrm>
        </p:spPr>
        <p:txBody>
          <a:bodyPr anchor="b">
            <a:normAutofit fontScale="90000"/>
          </a:bodyPr>
          <a:lstStyle/>
          <a:p>
            <a:r>
              <a:rPr lang="sk-SK" sz="3200" dirty="0">
                <a:solidFill>
                  <a:srgbClr val="FFFFFF"/>
                </a:solidFill>
              </a:rPr>
              <a:t>Návrh </a:t>
            </a:r>
            <a:r>
              <a:rPr lang="sk-SK" sz="3200" dirty="0" err="1">
                <a:solidFill>
                  <a:srgbClr val="FFFFFF"/>
                </a:solidFill>
              </a:rPr>
              <a:t>ZaD</a:t>
            </a:r>
            <a:r>
              <a:rPr lang="sk-SK" sz="3200" dirty="0">
                <a:solidFill>
                  <a:srgbClr val="FFFFFF"/>
                </a:solidFill>
              </a:rPr>
              <a:t> č. 4/2020</a:t>
            </a:r>
          </a:p>
        </p:txBody>
      </p:sp>
      <p:pic>
        <p:nvPicPr>
          <p:cNvPr id="4" name="Zástupný objekt pre obsah 3">
            <a:extLst>
              <a:ext uri="{FF2B5EF4-FFF2-40B4-BE49-F238E27FC236}">
                <a16:creationId xmlns:a16="http://schemas.microsoft.com/office/drawing/2014/main" id="{7391A9BB-59ED-4F41-8948-831A4E47874C}"/>
              </a:ext>
            </a:extLst>
          </p:cNvPr>
          <p:cNvPicPr>
            <a:picLocks noChangeAspect="1"/>
          </p:cNvPicPr>
          <p:nvPr/>
        </p:nvPicPr>
        <p:blipFill rotWithShape="1">
          <a:blip r:embed="rId2"/>
          <a:srcRect r="13462" b="2"/>
          <a:stretch/>
        </p:blipFill>
        <p:spPr>
          <a:xfrm>
            <a:off x="804101" y="804101"/>
            <a:ext cx="6730556" cy="5249798"/>
          </a:xfrm>
          <a:prstGeom prst="rect">
            <a:avLst/>
          </a:prstGeom>
        </p:spPr>
      </p:pic>
      <p:sp>
        <p:nvSpPr>
          <p:cNvPr id="8" name="Content Placeholder 7">
            <a:extLst>
              <a:ext uri="{FF2B5EF4-FFF2-40B4-BE49-F238E27FC236}">
                <a16:creationId xmlns:a16="http://schemas.microsoft.com/office/drawing/2014/main" id="{088485BA-1A64-4C6F-B119-2B283BDE3A86}"/>
              </a:ext>
            </a:extLst>
          </p:cNvPr>
          <p:cNvSpPr>
            <a:spLocks noGrp="1"/>
          </p:cNvSpPr>
          <p:nvPr>
            <p:ph idx="1"/>
          </p:nvPr>
        </p:nvSpPr>
        <p:spPr>
          <a:xfrm>
            <a:off x="7779568" y="2293320"/>
            <a:ext cx="3380077" cy="3350711"/>
          </a:xfrm>
        </p:spPr>
        <p:txBody>
          <a:bodyPr anchor="t">
            <a:normAutofit fontScale="92500" lnSpcReduction="10000"/>
          </a:bodyPr>
          <a:lstStyle/>
          <a:p>
            <a:pPr marL="0" indent="0">
              <a:buNone/>
            </a:pPr>
            <a:r>
              <a:rPr lang="sk-SK" sz="2000" b="1" dirty="0">
                <a:solidFill>
                  <a:srgbClr val="FFFFFF"/>
                </a:solidFill>
              </a:rPr>
              <a:t>Súčasnosť:</a:t>
            </a:r>
            <a:br>
              <a:rPr lang="sk-SK" sz="2000" dirty="0">
                <a:solidFill>
                  <a:srgbClr val="FFFFFF"/>
                </a:solidFill>
              </a:rPr>
            </a:br>
            <a:r>
              <a:rPr lang="sk-SK" sz="2000" dirty="0">
                <a:solidFill>
                  <a:srgbClr val="FFFFFF"/>
                </a:solidFill>
              </a:rPr>
              <a:t>jestvujúce budovy pozdĺž Hviezdnej ulice sú z hľadiska stavebno-technického nevyhovujúce, nedisponujú vhodným sociálnym a hygienickým zázemím, nevyhovujú  požiadavkám na prevádzku podľa súčasných platných právnych predpisov; areál je </a:t>
            </a:r>
            <a:r>
              <a:rPr lang="sk-SK" sz="2000" dirty="0" err="1">
                <a:solidFill>
                  <a:srgbClr val="FFFFFF"/>
                </a:solidFill>
              </a:rPr>
              <a:t>schátralý</a:t>
            </a:r>
            <a:r>
              <a:rPr lang="sk-SK" sz="2000" dirty="0">
                <a:solidFill>
                  <a:srgbClr val="FFFFFF"/>
                </a:solidFill>
              </a:rPr>
              <a:t>, neudržiavaný, v ktorom sa zdržiavajú neprispôsobivé osoby  </a:t>
            </a:r>
            <a:r>
              <a:rPr lang="sk-SK" sz="2000" dirty="0">
                <a:solidFill>
                  <a:srgbClr val="FFFFFF"/>
                </a:solidFill>
                <a:sym typeface="Wingdings" panose="05000000000000000000" pitchFamily="2" charset="2"/>
              </a:rPr>
              <a:t></a:t>
            </a:r>
            <a:endParaRPr lang="en-US" sz="2000" dirty="0">
              <a:solidFill>
                <a:srgbClr val="FFFFFF"/>
              </a:solidFill>
            </a:endParaRPr>
          </a:p>
        </p:txBody>
      </p:sp>
      <p:sp>
        <p:nvSpPr>
          <p:cNvPr id="1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16058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p:txBody>
          <a:bodyPr/>
          <a:lstStyle/>
          <a:p>
            <a:r>
              <a:rPr lang="sk-SK" dirty="0">
                <a:sym typeface="Wingdings" panose="05000000000000000000" pitchFamily="2" charset="2"/>
              </a:rPr>
              <a:t></a:t>
            </a:r>
            <a:endParaRPr lang="sk-SK" dirty="0"/>
          </a:p>
        </p:txBody>
      </p:sp>
      <p:pic>
        <p:nvPicPr>
          <p:cNvPr id="4" name="Zástupný objekt pre obsah 3">
            <a:extLst>
              <a:ext uri="{FF2B5EF4-FFF2-40B4-BE49-F238E27FC236}">
                <a16:creationId xmlns:a16="http://schemas.microsoft.com/office/drawing/2014/main" id="{EFC8B219-EF77-4AC8-A261-024D544EAC8F}"/>
              </a:ext>
            </a:extLst>
          </p:cNvPr>
          <p:cNvPicPr>
            <a:picLocks noGrp="1" noChangeAspect="1"/>
          </p:cNvPicPr>
          <p:nvPr>
            <p:ph idx="1"/>
          </p:nvPr>
        </p:nvPicPr>
        <p:blipFill>
          <a:blip r:embed="rId2"/>
          <a:stretch>
            <a:fillRect/>
          </a:stretch>
        </p:blipFill>
        <p:spPr>
          <a:xfrm>
            <a:off x="2137144" y="276447"/>
            <a:ext cx="9631406" cy="6324406"/>
          </a:xfrm>
          <a:prstGeom prst="rect">
            <a:avLst/>
          </a:prstGeom>
        </p:spPr>
      </p:pic>
    </p:spTree>
    <p:extLst>
      <p:ext uri="{BB962C8B-B14F-4D97-AF65-F5344CB8AC3E}">
        <p14:creationId xmlns:p14="http://schemas.microsoft.com/office/powerpoint/2010/main" val="795490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958506" y="800392"/>
            <a:ext cx="10264697" cy="1212102"/>
          </a:xfrm>
        </p:spPr>
        <p:txBody>
          <a:bodyPr>
            <a:normAutofit/>
          </a:bodyPr>
          <a:lstStyle/>
          <a:p>
            <a:pPr algn="ctr"/>
            <a:r>
              <a:rPr lang="sk-SK" sz="4000" b="1" dirty="0">
                <a:solidFill>
                  <a:srgbClr val="FFFFFF"/>
                </a:solidFill>
              </a:rPr>
              <a:t>Návrh </a:t>
            </a:r>
            <a:r>
              <a:rPr lang="sk-SK" sz="4000" b="1" dirty="0" err="1">
                <a:solidFill>
                  <a:srgbClr val="FFFFFF"/>
                </a:solidFill>
              </a:rPr>
              <a:t>ZaD</a:t>
            </a:r>
            <a:r>
              <a:rPr lang="sk-SK" sz="4000" b="1" dirty="0">
                <a:solidFill>
                  <a:srgbClr val="FFFFFF"/>
                </a:solidFill>
              </a:rPr>
              <a:t> č. 4/2020</a:t>
            </a:r>
            <a:endParaRPr lang="sk-SK" sz="4000" dirty="0">
              <a:solidFill>
                <a:srgbClr val="FFFFFF"/>
              </a:solidFill>
            </a:endParaRPr>
          </a:p>
        </p:txBody>
      </p:sp>
      <p:sp>
        <p:nvSpPr>
          <p:cNvPr id="3" name="Zástupný objekt pre obsah 2">
            <a:extLst>
              <a:ext uri="{FF2B5EF4-FFF2-40B4-BE49-F238E27FC236}">
                <a16:creationId xmlns:a16="http://schemas.microsoft.com/office/drawing/2014/main" id="{6C68E0E3-D4E3-4A27-B178-1CE1857EED5F}"/>
              </a:ext>
            </a:extLst>
          </p:cNvPr>
          <p:cNvSpPr>
            <a:spLocks noGrp="1"/>
          </p:cNvSpPr>
          <p:nvPr>
            <p:ph idx="1"/>
          </p:nvPr>
        </p:nvSpPr>
        <p:spPr>
          <a:xfrm>
            <a:off x="1367624" y="2490436"/>
            <a:ext cx="9708995" cy="3567173"/>
          </a:xfrm>
        </p:spPr>
        <p:txBody>
          <a:bodyPr anchor="ctr">
            <a:normAutofit/>
          </a:bodyPr>
          <a:lstStyle/>
          <a:p>
            <a:pPr marL="0" indent="0" algn="just">
              <a:buNone/>
            </a:pPr>
            <a:r>
              <a:rPr lang="sk-SK" sz="2400" b="1" dirty="0"/>
              <a:t>Predmetom riešenia Návrhu zmien a doplnkov č. 4/2020</a:t>
            </a:r>
            <a:r>
              <a:rPr lang="sk-SK" sz="2400" dirty="0"/>
              <a:t> je zmena regulácie vo </a:t>
            </a:r>
            <a:r>
              <a:rPr lang="sk-SK" sz="2400" dirty="0" err="1"/>
              <a:t>funkčno</a:t>
            </a:r>
            <a:r>
              <a:rPr lang="sk-SK" sz="2400" dirty="0"/>
              <a:t> – priestorovom bloku č. 2.4, určenom na  stabilizáciu a rozvoj aktivít športu a rekreácie, ktorý je tvorený areálom bývalej TJ Spoje. </a:t>
            </a:r>
          </a:p>
          <a:p>
            <a:pPr marL="0" indent="0" algn="just">
              <a:buNone/>
            </a:pPr>
            <a:r>
              <a:rPr lang="sk-SK" sz="2400" dirty="0"/>
              <a:t>Zmena regulácie je predpokladom pre vybudovanie komplexne vybaveného areálu športovej  akadémie, ktorý bude slúžiť nie len pre potreby výkonnostného športu, ale aj pre pokrytie nárokov na rekreačný šport pre obyvateľov Podunajských Biskupíc, Vrakune i ostatného územia hl. mesta  a súčasne bude slúžiť aj pre potreby výuky a odborného vedenia špecializovaných športových tried susediacej základnej školy na Biskupickej ulici č. 21.</a:t>
            </a:r>
          </a:p>
          <a:p>
            <a:endParaRPr lang="sk-SK" sz="2400" dirty="0"/>
          </a:p>
        </p:txBody>
      </p:sp>
    </p:spTree>
    <p:extLst>
      <p:ext uri="{BB962C8B-B14F-4D97-AF65-F5344CB8AC3E}">
        <p14:creationId xmlns:p14="http://schemas.microsoft.com/office/powerpoint/2010/main" val="304435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5782D3-6CED-43A7-BE35-09C48F809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6">
            <a:extLst>
              <a:ext uri="{FF2B5EF4-FFF2-40B4-BE49-F238E27FC236}">
                <a16:creationId xmlns:a16="http://schemas.microsoft.com/office/drawing/2014/main" id="{6721F593-ECD2-4B5B-AAE4-0866A4CDC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71DEE99F-D18C-4025-BA3F-CEBF5258E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8">
            <a:extLst>
              <a:ext uri="{FF2B5EF4-FFF2-40B4-BE49-F238E27FC236}">
                <a16:creationId xmlns:a16="http://schemas.microsoft.com/office/drawing/2014/main" id="{976FA5D9-3A7C-4FA7-9BA8-1905D703F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Nadpis 1">
            <a:extLst>
              <a:ext uri="{FF2B5EF4-FFF2-40B4-BE49-F238E27FC236}">
                <a16:creationId xmlns:a16="http://schemas.microsoft.com/office/drawing/2014/main" id="{78D0A228-5658-4291-97F2-B7A63A2D3CA8}"/>
              </a:ext>
            </a:extLst>
          </p:cNvPr>
          <p:cNvSpPr>
            <a:spLocks noGrp="1"/>
          </p:cNvSpPr>
          <p:nvPr>
            <p:ph type="title"/>
          </p:nvPr>
        </p:nvSpPr>
        <p:spPr>
          <a:xfrm>
            <a:off x="8216329" y="1213968"/>
            <a:ext cx="2838902" cy="965706"/>
          </a:xfrm>
        </p:spPr>
        <p:txBody>
          <a:bodyPr anchor="b">
            <a:normAutofit/>
          </a:bodyPr>
          <a:lstStyle/>
          <a:p>
            <a:r>
              <a:rPr lang="sk-SK" sz="2400" dirty="0">
                <a:solidFill>
                  <a:srgbClr val="FFFFFF"/>
                </a:solidFill>
              </a:rPr>
              <a:t>Návrh </a:t>
            </a:r>
            <a:r>
              <a:rPr lang="sk-SK" sz="2400" dirty="0" err="1">
                <a:solidFill>
                  <a:srgbClr val="FFFFFF"/>
                </a:solidFill>
              </a:rPr>
              <a:t>ZaD</a:t>
            </a:r>
            <a:r>
              <a:rPr lang="sk-SK" sz="2400" dirty="0">
                <a:solidFill>
                  <a:srgbClr val="FFFFFF"/>
                </a:solidFill>
              </a:rPr>
              <a:t> č. 4/2020</a:t>
            </a:r>
          </a:p>
        </p:txBody>
      </p:sp>
      <p:pic>
        <p:nvPicPr>
          <p:cNvPr id="4" name="Zástupný objekt pre obsah 3">
            <a:extLst>
              <a:ext uri="{FF2B5EF4-FFF2-40B4-BE49-F238E27FC236}">
                <a16:creationId xmlns:a16="http://schemas.microsoft.com/office/drawing/2014/main" id="{A942F301-A800-4D1F-AD7C-D49614C83D27}"/>
              </a:ext>
            </a:extLst>
          </p:cNvPr>
          <p:cNvPicPr>
            <a:picLocks/>
          </p:cNvPicPr>
          <p:nvPr/>
        </p:nvPicPr>
        <p:blipFill rotWithShape="1">
          <a:blip r:embed="rId2">
            <a:extLst>
              <a:ext uri="{28A0092B-C50C-407E-A947-70E740481C1C}">
                <a14:useLocalDpi xmlns:a14="http://schemas.microsoft.com/office/drawing/2010/main" val="0"/>
              </a:ext>
            </a:extLst>
          </a:blip>
          <a:srcRect l="8399" r="38716"/>
          <a:stretch/>
        </p:blipFill>
        <p:spPr>
          <a:xfrm>
            <a:off x="804101" y="804101"/>
            <a:ext cx="6730556" cy="5249798"/>
          </a:xfrm>
          <a:prstGeom prst="rect">
            <a:avLst/>
          </a:prstGeom>
        </p:spPr>
      </p:pic>
      <p:sp>
        <p:nvSpPr>
          <p:cNvPr id="8" name="Content Placeholder 7">
            <a:extLst>
              <a:ext uri="{FF2B5EF4-FFF2-40B4-BE49-F238E27FC236}">
                <a16:creationId xmlns:a16="http://schemas.microsoft.com/office/drawing/2014/main" id="{A4C9911A-AFE3-46DD-95CC-C1E738547767}"/>
              </a:ext>
            </a:extLst>
          </p:cNvPr>
          <p:cNvSpPr>
            <a:spLocks noGrp="1"/>
          </p:cNvSpPr>
          <p:nvPr>
            <p:ph idx="1"/>
          </p:nvPr>
        </p:nvSpPr>
        <p:spPr>
          <a:xfrm>
            <a:off x="7655442" y="2446408"/>
            <a:ext cx="3444579" cy="3286484"/>
          </a:xfrm>
        </p:spPr>
        <p:txBody>
          <a:bodyPr anchor="t">
            <a:noAutofit/>
          </a:bodyPr>
          <a:lstStyle/>
          <a:p>
            <a:pPr marL="0" indent="0">
              <a:buNone/>
            </a:pPr>
            <a:r>
              <a:rPr lang="sk-SK" sz="2000" dirty="0">
                <a:solidFill>
                  <a:srgbClr val="FFFFFF"/>
                </a:solidFill>
              </a:rPr>
              <a:t>Pozemky areálu </a:t>
            </a:r>
            <a:r>
              <a:rPr lang="sk-SK" sz="2000" dirty="0" err="1">
                <a:solidFill>
                  <a:srgbClr val="FFFFFF"/>
                </a:solidFill>
              </a:rPr>
              <a:t>parc.č</a:t>
            </a:r>
            <a:r>
              <a:rPr lang="sk-SK" sz="2000" dirty="0">
                <a:solidFill>
                  <a:srgbClr val="FFFFFF"/>
                </a:solidFill>
              </a:rPr>
              <a:t>. 587/5, 587/6, 587/7, 587/8, 587/10 a 596/1, </a:t>
            </a:r>
            <a:r>
              <a:rPr lang="sk-SK" sz="2000" dirty="0" err="1">
                <a:solidFill>
                  <a:srgbClr val="FFFFFF"/>
                </a:solidFill>
              </a:rPr>
              <a:t>k.ú</a:t>
            </a:r>
            <a:r>
              <a:rPr lang="sk-SK" sz="2000" dirty="0">
                <a:solidFill>
                  <a:srgbClr val="FFFFFF"/>
                </a:solidFill>
              </a:rPr>
              <a:t>. Podunajské Biskupice sú  súčasťou plochy určenej podľa Územného plánu hl. mesta SR Bratislavy, rok 2007, v znení zmien a doplnkov, pre funkčné využitie:  </a:t>
            </a:r>
            <a:r>
              <a:rPr lang="sk-SK" sz="2000" b="1" dirty="0">
                <a:solidFill>
                  <a:srgbClr val="FFFFFF"/>
                </a:solidFill>
              </a:rPr>
              <a:t>šport, telovýchova a voľný čas, kód S 401, stabilizované územie</a:t>
            </a:r>
            <a:br>
              <a:rPr lang="sk-SK" sz="2000" dirty="0">
                <a:solidFill>
                  <a:srgbClr val="FFFFFF"/>
                </a:solidFill>
              </a:rPr>
            </a:br>
            <a:endParaRPr lang="en-US" sz="2000" dirty="0">
              <a:solidFill>
                <a:srgbClr val="FFFFFF"/>
              </a:solidFill>
            </a:endParaRPr>
          </a:p>
        </p:txBody>
      </p:sp>
      <p:sp>
        <p:nvSpPr>
          <p:cNvPr id="19" name="Rectangle 8">
            <a:extLst>
              <a:ext uri="{FF2B5EF4-FFF2-40B4-BE49-F238E27FC236}">
                <a16:creationId xmlns:a16="http://schemas.microsoft.com/office/drawing/2014/main" id="{4652D57C-331F-43B8-9C07-69FBA9C02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671258" y="1530154"/>
            <a:ext cx="520741"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0345233"/>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118889E266384496A0C0B1B34B4ECB" ma:contentTypeVersion="13" ma:contentTypeDescription="Create a new document." ma:contentTypeScope="" ma:versionID="8345088dac873d8ed65411fdcfb628bf">
  <xsd:schema xmlns:xsd="http://www.w3.org/2001/XMLSchema" xmlns:xs="http://www.w3.org/2001/XMLSchema" xmlns:p="http://schemas.microsoft.com/office/2006/metadata/properties" xmlns:ns2="c569c18c-e448-47b5-9c57-9671b27abb8b" xmlns:ns3="353a0218-3ecc-4ed9-b830-7051de93905d" targetNamespace="http://schemas.microsoft.com/office/2006/metadata/properties" ma:root="true" ma:fieldsID="f3b6e0f39c527ba08d1733b0922b53e7" ns2:_="" ns3:_="">
    <xsd:import namespace="c569c18c-e448-47b5-9c57-9671b27abb8b"/>
    <xsd:import namespace="353a0218-3ecc-4ed9-b830-7051de93905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69c18c-e448-47b5-9c57-9671b27abb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_Flow_SignoffStatus" ma:index="20" nillable="true" ma:displayName="Stav odhlásenia" ma:internalName="Stav_x0020_odhl_x00e1_senia">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53a0218-3ecc-4ed9-b830-7051de93905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569c18c-e448-47b5-9c57-9671b27abb8b" xsi:nil="true"/>
  </documentManagement>
</p:properties>
</file>

<file path=customXml/itemProps1.xml><?xml version="1.0" encoding="utf-8"?>
<ds:datastoreItem xmlns:ds="http://schemas.openxmlformats.org/officeDocument/2006/customXml" ds:itemID="{FBEF333A-AD5D-46D3-8E60-66DF795DD997}"/>
</file>

<file path=customXml/itemProps2.xml><?xml version="1.0" encoding="utf-8"?>
<ds:datastoreItem xmlns:ds="http://schemas.openxmlformats.org/officeDocument/2006/customXml" ds:itemID="{FF705C29-0660-4110-A41B-7C6F62D65C7A}"/>
</file>

<file path=customXml/itemProps3.xml><?xml version="1.0" encoding="utf-8"?>
<ds:datastoreItem xmlns:ds="http://schemas.openxmlformats.org/officeDocument/2006/customXml" ds:itemID="{F92C2B0C-BF1C-4D9F-ABC3-C94A985E8A7D}"/>
</file>

<file path=docProps/app.xml><?xml version="1.0" encoding="utf-8"?>
<Properties xmlns="http://schemas.openxmlformats.org/officeDocument/2006/extended-properties" xmlns:vt="http://schemas.openxmlformats.org/officeDocument/2006/docPropsVTypes">
  <TotalTime>20</TotalTime>
  <Words>1865</Words>
  <Application>Microsoft Office PowerPoint</Application>
  <PresentationFormat>Širokouhlá</PresentationFormat>
  <Paragraphs>85</Paragraphs>
  <Slides>24</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24</vt:i4>
      </vt:variant>
    </vt:vector>
  </HeadingPairs>
  <TitlesOfParts>
    <vt:vector size="28" baseType="lpstr">
      <vt:lpstr>Arial</vt:lpstr>
      <vt:lpstr>Calibri</vt:lpstr>
      <vt:lpstr>Calibri Light</vt:lpstr>
      <vt:lpstr>Motív Office</vt:lpstr>
      <vt:lpstr>        NÁVRH ZMIEN A DOPLNKOV  č. 4/2020 ÚZEMNÉHO PLÁNU ZÓNY CENTRUM – PODUNAJSKÉ BISKUPICE, V ZNENÍ PREDCHÁDZAJÚCICH  ZMIEN A DOPLNKOV   </vt:lpstr>
      <vt:lpstr>Návrh ZaD č. 4/2020</vt:lpstr>
      <vt:lpstr>Návrh  ZaD č. 4/2020 spracovateľ dokumentácie: Ing. arch. Ján Mezei, Stapring, a.s., Nitra</vt:lpstr>
      <vt:lpstr>Návrh ZaD č.4/2020</vt:lpstr>
      <vt:lpstr>Návrh ZaD č.4/2020</vt:lpstr>
      <vt:lpstr>Návrh ZaD č. 4/2020</vt:lpstr>
      <vt:lpstr></vt:lpstr>
      <vt:lpstr>Návrh ZaD č. 4/2020</vt:lpstr>
      <vt:lpstr>Návrh ZaD č. 4/2020</vt:lpstr>
      <vt:lpstr>Blok 2.4 Blok pre stabilizáciu a rozvoj aktivít športu a rekreácie </vt:lpstr>
      <vt:lpstr>Podnet na zmenu UPN-Z</vt:lpstr>
      <vt:lpstr>Podnet na zmenu UPN-Z</vt:lpstr>
      <vt:lpstr>Podnet na zmenu UPN-Z</vt:lpstr>
      <vt:lpstr>Podnet na zmenu UPN-Z</vt:lpstr>
      <vt:lpstr>Urbanistická koncepcia funkčného využitia a priestorového usporiadania územia </vt:lpstr>
      <vt:lpstr>Bývanie </vt:lpstr>
      <vt:lpstr>Občianska vybavenosť </vt:lpstr>
      <vt:lpstr>Verejná dopravná vybavenosť </vt:lpstr>
      <vt:lpstr>Siete TI a zeleň</vt:lpstr>
      <vt:lpstr>Doložka civilnej ochrany</vt:lpstr>
      <vt:lpstr>Záväzná časť Návrhu ZaD č. 4/2020</vt:lpstr>
      <vt:lpstr>Záväzná časť Návrhu ZaD č. 4/2020</vt:lpstr>
      <vt:lpstr>Záverečné pokyny</vt:lpstr>
      <vt:lpstr>Na záver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NÁVRH ZMIEN A DOPLNKOV  č. 4/2020 ÚZEMNÉHO PLÁNU ZÓNY CENTRUM – PODUNAJSKÉ BISKUPICE, V ZNENÍ PREDCHÁDZAJÚCICH  ZMIEN A DOPLNKOV   </dc:title>
  <dc:creator>Elena Borková</dc:creator>
  <cp:lastModifiedBy>Elena Borková</cp:lastModifiedBy>
  <cp:revision>4</cp:revision>
  <dcterms:created xsi:type="dcterms:W3CDTF">2021-01-12T21:34:19Z</dcterms:created>
  <dcterms:modified xsi:type="dcterms:W3CDTF">2021-01-13T08:09:43Z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50d4c88-3773-4a01-8567-b4ed9ea2ad09_Enabled">
    <vt:lpwstr>True</vt:lpwstr>
  </property>
  <property fmtid="{D5CDD505-2E9C-101B-9397-08002B2CF9AE}" pid="3" name="MSIP_Label_450d4c88-3773-4a01-8567-b4ed9ea2ad09_SiteId">
    <vt:lpwstr>de5d17d0-fbc2-4c29-b0f7-d6685b6c3ef0</vt:lpwstr>
  </property>
  <property fmtid="{D5CDD505-2E9C-101B-9397-08002B2CF9AE}" pid="4" name="MSIP_Label_450d4c88-3773-4a01-8567-b4ed9ea2ad09_Owner">
    <vt:lpwstr>elena.borkova@yit.sk</vt:lpwstr>
  </property>
  <property fmtid="{D5CDD505-2E9C-101B-9397-08002B2CF9AE}" pid="5" name="MSIP_Label_450d4c88-3773-4a01-8567-b4ed9ea2ad09_SetDate">
    <vt:lpwstr>2021-01-12T21:45:17.8493581Z</vt:lpwstr>
  </property>
  <property fmtid="{D5CDD505-2E9C-101B-9397-08002B2CF9AE}" pid="6" name="MSIP_Label_450d4c88-3773-4a01-8567-b4ed9ea2ad09_Name">
    <vt:lpwstr>Internal</vt:lpwstr>
  </property>
  <property fmtid="{D5CDD505-2E9C-101B-9397-08002B2CF9AE}" pid="7" name="MSIP_Label_450d4c88-3773-4a01-8567-b4ed9ea2ad09_Application">
    <vt:lpwstr>Microsoft Azure Information Protection</vt:lpwstr>
  </property>
  <property fmtid="{D5CDD505-2E9C-101B-9397-08002B2CF9AE}" pid="8" name="MSIP_Label_450d4c88-3773-4a01-8567-b4ed9ea2ad09_ActionId">
    <vt:lpwstr>5fa5e805-f3ee-4515-8077-6dc38187ce77</vt:lpwstr>
  </property>
  <property fmtid="{D5CDD505-2E9C-101B-9397-08002B2CF9AE}" pid="9" name="MSIP_Label_450d4c88-3773-4a01-8567-b4ed9ea2ad09_Extended_MSFT_Method">
    <vt:lpwstr>Automatic</vt:lpwstr>
  </property>
  <property fmtid="{D5CDD505-2E9C-101B-9397-08002B2CF9AE}" pid="10" name="Sensitivity">
    <vt:lpwstr>Internal</vt:lpwstr>
  </property>
  <property fmtid="{D5CDD505-2E9C-101B-9397-08002B2CF9AE}" pid="11" name="ContentTypeId">
    <vt:lpwstr>0x010100C0118889E266384496A0C0B1B34B4ECB</vt:lpwstr>
  </property>
</Properties>
</file>